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activeX/activeX3.xml" ContentType="application/vnd.ms-office.activeX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activeX/activeX4.xml" ContentType="application/vnd.ms-office.activeX+xml"/>
  <Override PartName="/ppt/diagrams/layout10.xml" ContentType="application/vnd.openxmlformats-officedocument.drawingml.diagram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rawings/drawing6.xml" ContentType="application/vnd.openxmlformats-officedocument.drawingml.chartshape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activeX/activeX2.xml" ContentType="application/vnd.ms-office.activeX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68"/>
  </p:notesMasterIdLst>
  <p:handoutMasterIdLst>
    <p:handoutMasterId r:id="rId69"/>
  </p:handoutMasterIdLst>
  <p:sldIdLst>
    <p:sldId id="389" r:id="rId2"/>
    <p:sldId id="390" r:id="rId3"/>
    <p:sldId id="478" r:id="rId4"/>
    <p:sldId id="459" r:id="rId5"/>
    <p:sldId id="392" r:id="rId6"/>
    <p:sldId id="473" r:id="rId7"/>
    <p:sldId id="394" r:id="rId8"/>
    <p:sldId id="395" r:id="rId9"/>
    <p:sldId id="479" r:id="rId10"/>
    <p:sldId id="396" r:id="rId11"/>
    <p:sldId id="398" r:id="rId12"/>
    <p:sldId id="399" r:id="rId13"/>
    <p:sldId id="400" r:id="rId14"/>
    <p:sldId id="401" r:id="rId15"/>
    <p:sldId id="402" r:id="rId16"/>
    <p:sldId id="481" r:id="rId17"/>
    <p:sldId id="480" r:id="rId18"/>
    <p:sldId id="403" r:id="rId19"/>
    <p:sldId id="404" r:id="rId20"/>
    <p:sldId id="460" r:id="rId21"/>
    <p:sldId id="461" r:id="rId22"/>
    <p:sldId id="462" r:id="rId23"/>
    <p:sldId id="463" r:id="rId24"/>
    <p:sldId id="464" r:id="rId25"/>
    <p:sldId id="465" r:id="rId26"/>
    <p:sldId id="466" r:id="rId27"/>
    <p:sldId id="467" r:id="rId28"/>
    <p:sldId id="468" r:id="rId29"/>
    <p:sldId id="469" r:id="rId30"/>
    <p:sldId id="470" r:id="rId31"/>
    <p:sldId id="471" r:id="rId32"/>
    <p:sldId id="419" r:id="rId33"/>
    <p:sldId id="420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82" r:id="rId42"/>
    <p:sldId id="430" r:id="rId43"/>
    <p:sldId id="431" r:id="rId44"/>
    <p:sldId id="432" r:id="rId45"/>
    <p:sldId id="433" r:id="rId46"/>
    <p:sldId id="434" r:id="rId47"/>
    <p:sldId id="435" r:id="rId48"/>
    <p:sldId id="436" r:id="rId49"/>
    <p:sldId id="437" r:id="rId50"/>
    <p:sldId id="438" r:id="rId51"/>
    <p:sldId id="439" r:id="rId52"/>
    <p:sldId id="440" r:id="rId53"/>
    <p:sldId id="441" r:id="rId54"/>
    <p:sldId id="442" r:id="rId55"/>
    <p:sldId id="443" r:id="rId56"/>
    <p:sldId id="444" r:id="rId57"/>
    <p:sldId id="445" r:id="rId58"/>
    <p:sldId id="446" r:id="rId59"/>
    <p:sldId id="450" r:id="rId60"/>
    <p:sldId id="451" r:id="rId61"/>
    <p:sldId id="452" r:id="rId62"/>
    <p:sldId id="454" r:id="rId63"/>
    <p:sldId id="483" r:id="rId64"/>
    <p:sldId id="484" r:id="rId65"/>
    <p:sldId id="457" r:id="rId66"/>
    <p:sldId id="458" r:id="rId6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  <a:srgbClr val="003192"/>
    <a:srgbClr val="CC00FF"/>
    <a:srgbClr val="D60093"/>
    <a:srgbClr val="FF3399"/>
    <a:srgbClr val="FF7C80"/>
    <a:srgbClr val="F7E9F1"/>
    <a:srgbClr val="C0C0C0"/>
    <a:srgbClr val="CCCC00"/>
    <a:srgbClr val="FBEC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875" autoAdjust="0"/>
    <p:restoredTop sz="67200" autoAdjust="0"/>
  </p:normalViewPr>
  <p:slideViewPr>
    <p:cSldViewPr>
      <p:cViewPr>
        <p:scale>
          <a:sx n="100" d="100"/>
          <a:sy n="100" d="100"/>
        </p:scale>
        <p:origin x="-5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4811135"/>
  <ax:ocxPr ax:name="Caption" ax:value="Label1"/>
  <ax:ocxPr ax:name="Size" ax:value="17013;11298"/>
  <ax:ocxPr ax:name="FontName" ax:value="Arial"/>
  <ax:ocxPr ax:name="FontHeight" ax:value="285"/>
  <ax:ocxPr ax:name="FontCharSet" ax:value="204"/>
  <ax:ocxPr ax:name="FontPitchAndFamily" ax:value="2"/>
</ax:ocx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481113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plotArea>
      <c:layout>
        <c:manualLayout>
          <c:layoutTarget val="inner"/>
          <c:xMode val="edge"/>
          <c:yMode val="edge"/>
          <c:x val="9.2263470233887507E-2"/>
          <c:y val="4.8067260203411781E-2"/>
          <c:w val="0.76977815126301985"/>
          <c:h val="0.72889944046621102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3.1215803947054082E-3"/>
                  <c:y val="1.336131002279208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4337384341759473E-2"/>
                  <c:y val="-5.8789974514616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175,6</a:t>
                    </a:r>
                    <a:endParaRPr lang="en-US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r"/>
            <c:showVal val="1"/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995.2</c:v>
                </c:pt>
                <c:pt idx="1">
                  <c:v>2135.4</c:v>
                </c:pt>
                <c:pt idx="2" formatCode="0.0">
                  <c:v>3358</c:v>
                </c:pt>
                <c:pt idx="3">
                  <c:v>5052.4000000000005</c:v>
                </c:pt>
                <c:pt idx="4">
                  <c:v>6730.7</c:v>
                </c:pt>
                <c:pt idx="5">
                  <c:v>8535.9</c:v>
                </c:pt>
                <c:pt idx="6">
                  <c:v>10321.6</c:v>
                </c:pt>
                <c:pt idx="7">
                  <c:v>12279.7</c:v>
                </c:pt>
                <c:pt idx="8">
                  <c:v>14175.6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362,6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4.2921730427199337E-2"/>
                  <c:y val="-4.59629064784047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649,3</a:t>
                    </a:r>
                    <a:endParaRPr lang="en-US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1362.6</c:v>
                </c:pt>
                <c:pt idx="1">
                  <c:v>2755.5</c:v>
                </c:pt>
                <c:pt idx="2">
                  <c:v>4428.2</c:v>
                </c:pt>
                <c:pt idx="3">
                  <c:v>6114.9</c:v>
                </c:pt>
                <c:pt idx="4">
                  <c:v>8072.7</c:v>
                </c:pt>
                <c:pt idx="5">
                  <c:v>10182.799999999996</c:v>
                </c:pt>
                <c:pt idx="6">
                  <c:v>12364.3</c:v>
                </c:pt>
                <c:pt idx="7">
                  <c:v>14497.2</c:v>
                </c:pt>
                <c:pt idx="8">
                  <c:v>16649.3</c:v>
                </c:pt>
              </c:numCache>
            </c:numRef>
          </c:val>
        </c:ser>
        <c:dLbls/>
        <c:marker val="1"/>
        <c:axId val="86683648"/>
        <c:axId val="86684800"/>
      </c:lineChart>
      <c:catAx>
        <c:axId val="866836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6684800"/>
        <c:crosses val="autoZero"/>
        <c:auto val="1"/>
        <c:lblAlgn val="ctr"/>
        <c:lblOffset val="100"/>
      </c:catAx>
      <c:valAx>
        <c:axId val="86684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6683648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3124908441834888"/>
          <c:y val="0.48467299929637464"/>
          <c:w val="0.16546637394271826"/>
          <c:h val="0.31925829789956023"/>
        </c:manualLayout>
      </c:layout>
      <c:txPr>
        <a:bodyPr/>
        <a:lstStyle/>
        <a:p>
          <a:pPr>
            <a:defRPr sz="15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accent4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60"/>
      <c:depthPercent val="100"/>
      <c:rAngAx val="1"/>
    </c:view3D>
    <c:plotArea>
      <c:layout>
        <c:manualLayout>
          <c:layoutTarget val="inner"/>
          <c:xMode val="edge"/>
          <c:yMode val="edge"/>
          <c:x val="9.2454534241958028E-2"/>
          <c:y val="3.4345155783681046E-2"/>
          <c:w val="0.90908637466207454"/>
          <c:h val="0.88428910597211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dLbls>
            <c:dLbl>
              <c:idx val="0"/>
              <c:layout>
                <c:manualLayout>
                  <c:x val="1.2045389495329148E-2"/>
                  <c:y val="0.2086629352494807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02638878166081E-2"/>
                  <c:y val="0.189733189146936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97173221240263E-2"/>
                  <c:y val="0.2259993987596149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96106216508672E-2"/>
                  <c:y val="0.202305952933334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1212391926003E-2"/>
                  <c:y val="0.1867439565538470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912123919260207E-2"/>
                  <c:y val="0.3319892560957280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11E-2"/>
                  <c:y val="0.2074932850598300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 факт</c:v>
                </c:pt>
                <c:pt idx="1">
                  <c:v>2018 г ожидаемое</c:v>
                </c:pt>
                <c:pt idx="2">
                  <c:v>2019 г прогноз</c:v>
                </c:pt>
                <c:pt idx="3">
                  <c:v>2020 г прогноз</c:v>
                </c:pt>
                <c:pt idx="4">
                  <c:v>2021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16165</c:v>
                </c:pt>
                <c:pt idx="1">
                  <c:v>16081</c:v>
                </c:pt>
                <c:pt idx="2">
                  <c:v>17299</c:v>
                </c:pt>
                <c:pt idx="3">
                  <c:v>17487</c:v>
                </c:pt>
                <c:pt idx="4">
                  <c:v>17658</c:v>
                </c:pt>
              </c:numCache>
            </c:numRef>
          </c:val>
        </c:ser>
        <c:dLbls/>
        <c:gapWidth val="26"/>
        <c:gapDepth val="38"/>
        <c:shape val="cylinder"/>
        <c:axId val="136350720"/>
        <c:axId val="136352512"/>
        <c:axId val="0"/>
      </c:bar3DChart>
      <c:catAx>
        <c:axId val="136350720"/>
        <c:scaling>
          <c:orientation val="minMax"/>
        </c:scaling>
        <c:axPos val="b"/>
        <c:numFmt formatCode="General" sourceLinked="1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36352512"/>
        <c:crosses val="autoZero"/>
        <c:auto val="1"/>
        <c:lblAlgn val="ctr"/>
        <c:lblOffset val="15"/>
      </c:catAx>
      <c:valAx>
        <c:axId val="136352512"/>
        <c:scaling>
          <c:orientation val="minMax"/>
        </c:scaling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tickLblPos val="nextTo"/>
        <c:txPr>
          <a:bodyPr/>
          <a:lstStyle/>
          <a:p>
            <a:pPr>
              <a:defRPr sz="1300" b="1" baseline="0"/>
            </a:pPr>
            <a:endParaRPr lang="ru-RU"/>
          </a:p>
        </c:txPr>
        <c:crossAx val="136350720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</c:chart>
  <c:spPr>
    <a:solidFill>
      <a:srgbClr val="FBECE5"/>
    </a:solidFill>
    <a:ln w="38100">
      <a:solidFill>
        <a:srgbClr val="FBECE5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depthPercent val="110"/>
      <c:rAngAx val="1"/>
    </c:view3D>
    <c:plotArea>
      <c:layout>
        <c:manualLayout>
          <c:layoutTarget val="inner"/>
          <c:xMode val="edge"/>
          <c:yMode val="edge"/>
          <c:x val="9.9310989083942675E-2"/>
          <c:y val="3.4090096666773269E-2"/>
          <c:w val="0.89035941901158011"/>
          <c:h val="0.760213646896376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dLbls>
            <c:dLbl>
              <c:idx val="0"/>
              <c:layout>
                <c:manualLayout>
                  <c:x val="1.2729561327919681E-2"/>
                  <c:y val="0.240729696611739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33957198033087E-2"/>
                  <c:y val="0.170864678595604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22 991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607088324276141E-2"/>
                  <c:y val="0.2180742318313838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078138485029572E-2"/>
                  <c:y val="0.2330594219689875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066975844311044E-2"/>
                  <c:y val="0.2267605186725284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550231883233281E-2"/>
                  <c:y val="0.1606220340597076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 факт</c:v>
                </c:pt>
                <c:pt idx="1">
                  <c:v>2018 г ожидаемое</c:v>
                </c:pt>
                <c:pt idx="2">
                  <c:v>2019 г прогноз</c:v>
                </c:pt>
                <c:pt idx="3">
                  <c:v>2020 г прогноз</c:v>
                </c:pt>
                <c:pt idx="4">
                  <c:v>2021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41254</c:v>
                </c:pt>
                <c:pt idx="1">
                  <c:v>22991</c:v>
                </c:pt>
                <c:pt idx="2">
                  <c:v>31849</c:v>
                </c:pt>
                <c:pt idx="3">
                  <c:v>33592</c:v>
                </c:pt>
                <c:pt idx="4">
                  <c:v>33592</c:v>
                </c:pt>
              </c:numCache>
            </c:numRef>
          </c:val>
        </c:ser>
        <c:dLbls/>
        <c:gapWidth val="22"/>
        <c:gapDepth val="14"/>
        <c:shape val="cylinder"/>
        <c:axId val="136443008"/>
        <c:axId val="136444544"/>
        <c:axId val="0"/>
      </c:bar3DChart>
      <c:catAx>
        <c:axId val="136443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 i="0" baseline="0">
                <a:solidFill>
                  <a:srgbClr val="7030A0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36444544"/>
        <c:crosses val="autoZero"/>
        <c:auto val="1"/>
        <c:lblAlgn val="ctr"/>
        <c:lblOffset val="100"/>
      </c:catAx>
      <c:valAx>
        <c:axId val="136444544"/>
        <c:scaling>
          <c:orientation val="minMax"/>
        </c:scaling>
        <c:axPos val="l"/>
        <c:majorGridlines/>
        <c:numFmt formatCode="_-* #,##0_р_._-;\-* #,##0_р_._-;_-* &quot;-&quot;??_р_._-;_-@_-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36443008"/>
        <c:crosses val="autoZero"/>
        <c:crossBetween val="between"/>
      </c:valAx>
    </c:plotArea>
    <c:plotVisOnly val="1"/>
    <c:dispBlanksAs val="gap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4"/>
  <c:chart>
    <c:autoTitleDeleted val="1"/>
    <c:view3D>
      <c:rotX val="30"/>
      <c:rotY val="110"/>
      <c:depthPercent val="20"/>
      <c:rAngAx val="1"/>
    </c:view3D>
    <c:plotArea>
      <c:layout>
        <c:manualLayout>
          <c:layoutTarget val="inner"/>
          <c:xMode val="edge"/>
          <c:yMode val="edge"/>
          <c:x val="8.6344631175434283E-2"/>
          <c:y val="9.0595947464658044E-2"/>
          <c:w val="0.9062448943581437"/>
          <c:h val="0.658821677765651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dLbls>
            <c:dLbl>
              <c:idx val="0"/>
              <c:layout>
                <c:manualLayout>
                  <c:x val="6.4511972992730071E-3"/>
                  <c:y val="0.1936211880597143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436352076660085E-3"/>
                  <c:y val="0.170248637427412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6 558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718833294900021E-3"/>
                  <c:y val="0.1864286321127718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41897865690012E-3"/>
                  <c:y val="0.19665516467669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374664252991498E-2"/>
                  <c:y val="0.2927757482284103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74664252991498E-2"/>
                  <c:y val="0.2739717373450881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 факт</c:v>
                </c:pt>
                <c:pt idx="1">
                  <c:v>2018 ожидаемое</c:v>
                </c:pt>
                <c:pt idx="2">
                  <c:v>2019 прогноз</c:v>
                </c:pt>
                <c:pt idx="3">
                  <c:v>2020 прогноз</c:v>
                </c:pt>
                <c:pt idx="4">
                  <c:v>2021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6995</c:v>
                </c:pt>
                <c:pt idx="1">
                  <c:v>6558</c:v>
                </c:pt>
                <c:pt idx="2">
                  <c:v>7145</c:v>
                </c:pt>
                <c:pt idx="3">
                  <c:v>7324</c:v>
                </c:pt>
                <c:pt idx="4">
                  <c:v>7507</c:v>
                </c:pt>
              </c:numCache>
            </c:numRef>
          </c:val>
        </c:ser>
        <c:dLbls/>
        <c:gapWidth val="16"/>
        <c:gapDepth val="0"/>
        <c:shape val="cylinder"/>
        <c:axId val="140896128"/>
        <c:axId val="140897664"/>
        <c:axId val="0"/>
      </c:bar3DChart>
      <c:catAx>
        <c:axId val="1408961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 baseline="0">
                <a:solidFill>
                  <a:srgbClr val="662D0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40897664"/>
        <c:crosses val="autoZero"/>
        <c:auto val="1"/>
        <c:lblAlgn val="ctr"/>
        <c:lblOffset val="100"/>
      </c:catAx>
      <c:valAx>
        <c:axId val="140897664"/>
        <c:scaling>
          <c:orientation val="minMax"/>
        </c:scaling>
        <c:axPos val="l"/>
        <c:majorGridlines/>
        <c:numFmt formatCode="_-* #,##0_р_._-;\-* #,##0_р_._-;_-* &quot;-&quot;??_р_._-;_-@_-" sourceLinked="1"/>
        <c:tickLblPos val="low"/>
        <c:spPr>
          <a:ln w="6350"/>
        </c:spPr>
        <c:txPr>
          <a:bodyPr/>
          <a:lstStyle/>
          <a:p>
            <a:pPr>
              <a:defRPr sz="1200" baseline="0"/>
            </a:pPr>
            <a:endParaRPr lang="ru-RU"/>
          </a:p>
        </c:txPr>
        <c:crossAx val="140896128"/>
        <c:crosses val="autoZero"/>
        <c:crossBetween val="between"/>
        <c:majorUnit val="2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spPr>
        <a:ln w="6350">
          <a:solidFill>
            <a:schemeClr val="bg1"/>
          </a:solidFill>
        </a:ln>
      </c:spPr>
    </c:sideWall>
    <c:backWall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2.1164315076102655E-2"/>
          <c:w val="1"/>
          <c:h val="0.7727508054660595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003192"/>
            </a:solidFill>
          </c:spPr>
          <c:dLbls>
            <c:dLbl>
              <c:idx val="0"/>
              <c:layout>
                <c:manualLayout>
                  <c:x val="1.2239433188957817E-2"/>
                  <c:y val="3.065112646509981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419008080676257E-2"/>
                  <c:y val="-3.065112646509981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283568775818154E-2"/>
                  <c:y val="-1.83906758790598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507460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829220634817062E-2"/>
                  <c:y val="2.45209011720798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29929148619727E-2"/>
                  <c:y val="1.22604505860399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359149783436626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675E-3"/>
                  <c:y val="-4.990404277758829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0629966935552E-2"/>
                  <c:y val="-2.495202138879415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462583</c:v>
                </c:pt>
                <c:pt idx="1">
                  <c:v>481488</c:v>
                </c:pt>
                <c:pt idx="2">
                  <c:v>505981</c:v>
                </c:pt>
                <c:pt idx="3">
                  <c:v>585640</c:v>
                </c:pt>
                <c:pt idx="4">
                  <c:v>592040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0313823307616455E-2"/>
                  <c:y val="-4.990404277758829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73403329659493E-2"/>
                  <c:y val="-4.5712513424434368E-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73403329659493E-2"/>
                  <c:y val="7.211775852065819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734033296594982E-2"/>
                  <c:y val="-2.495202138879415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680839955913921E-2"/>
                  <c:y val="-1.8246429409078018E-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7340332965949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3670166482974649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313823307616455E-2"/>
                  <c:y val="-4.990404277758829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127206</c:v>
                </c:pt>
                <c:pt idx="1">
                  <c:v>61307</c:v>
                </c:pt>
                <c:pt idx="2">
                  <c:v>56761</c:v>
                </c:pt>
                <c:pt idx="3">
                  <c:v>58475</c:v>
                </c:pt>
                <c:pt idx="4">
                  <c:v>60345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F7E9F1"/>
            </a:solidFill>
            <a:ln w="19050" cap="flat" cmpd="sng" algn="ctr">
              <a:solidFill>
                <a:schemeClr val="accent2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1.2239312722095689E-2"/>
                  <c:y val="3.065112646509981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9929148619727E-2"/>
                  <c:y val="-9.19533793952996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239433188957817E-2"/>
                  <c:y val="-9.195337939529960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972059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29929148619727E-2"/>
                  <c:y val="9.195337939529960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925772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359149783436723E-2"/>
                  <c:y val="-3.06511264650998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981651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829220634817166E-2"/>
                  <c:y val="9.195096592077461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675E-3"/>
                  <c:y val="-7.48560641663824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680839955913814E-2"/>
                  <c:y val="-4.990404277758829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aseline="0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1021930</c:v>
                </c:pt>
                <c:pt idx="1">
                  <c:v>1182404</c:v>
                </c:pt>
                <c:pt idx="2">
                  <c:v>946148</c:v>
                </c:pt>
                <c:pt idx="3">
                  <c:v>924400</c:v>
                </c:pt>
                <c:pt idx="4">
                  <c:v>980224</c:v>
                </c:pt>
              </c:numCache>
            </c:numRef>
          </c:val>
        </c:ser>
        <c:dLbls/>
        <c:gapWidth val="33"/>
        <c:gapDepth val="49"/>
        <c:shape val="cylinder"/>
        <c:axId val="140966528"/>
        <c:axId val="141001088"/>
        <c:axId val="0"/>
      </c:bar3DChart>
      <c:catAx>
        <c:axId val="1409665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41001088"/>
        <c:crosses val="autoZero"/>
        <c:auto val="1"/>
        <c:lblAlgn val="ctr"/>
        <c:lblOffset val="100"/>
      </c:catAx>
      <c:valAx>
        <c:axId val="141001088"/>
        <c:scaling>
          <c:orientation val="minMax"/>
        </c:scaling>
        <c:delete val="1"/>
        <c:axPos val="l"/>
        <c:numFmt formatCode="General" sourceLinked="1"/>
        <c:tickLblPos val="nextTo"/>
        <c:crossAx val="1409665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474790660966165"/>
          <c:w val="0.9779104330642151"/>
          <c:h val="8.5072804872515451E-2"/>
        </c:manualLayout>
      </c:layout>
    </c:legend>
    <c:plotVisOnly val="1"/>
    <c:dispBlanksAs val="gap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631160688247307"/>
          <c:y val="3.9162508178103669E-2"/>
          <c:w val="0.86368839311752721"/>
          <c:h val="0.31326661902431285"/>
        </c:manualLayout>
      </c:layout>
      <c:barChart>
        <c:barDir val="col"/>
        <c:grouping val="clustered"/>
        <c:dLbls/>
        <c:axId val="141326208"/>
        <c:axId val="141327744"/>
      </c:barChart>
      <c:catAx>
        <c:axId val="141326208"/>
        <c:scaling>
          <c:orientation val="minMax"/>
        </c:scaling>
        <c:delete val="1"/>
        <c:axPos val="b"/>
        <c:tickLblPos val="nextTo"/>
        <c:crossAx val="141327744"/>
        <c:crosses val="autoZero"/>
        <c:auto val="1"/>
        <c:lblAlgn val="ctr"/>
        <c:lblOffset val="100"/>
      </c:catAx>
      <c:valAx>
        <c:axId val="141327744"/>
        <c:scaling>
          <c:orientation val="minMax"/>
        </c:scaling>
        <c:axPos val="l"/>
        <c:majorGridlines/>
        <c:numFmt formatCode="General" sourceLinked="1"/>
        <c:tickLblPos val="nextTo"/>
        <c:crossAx val="1413262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99E-2"/>
          <c:y val="0.90528181516287265"/>
          <c:w val="0.88354160591037223"/>
          <c:h val="7.7881988871760552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30"/>
      <c:rotY val="60"/>
      <c:perspective val="30"/>
    </c:view3D>
    <c:plotArea>
      <c:layout>
        <c:manualLayout>
          <c:layoutTarget val="inner"/>
          <c:xMode val="edge"/>
          <c:yMode val="edge"/>
          <c:x val="0.20655863062262353"/>
          <c:y val="1.60335720273505E-2"/>
          <c:w val="0.61741037782588748"/>
          <c:h val="0.94121023589971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7C8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General">
                  <c:v>1584349.5</c:v>
                </c:pt>
                <c:pt idx="1">
                  <c:v>18054.099999999995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8.0999008118217142E-2"/>
          <c:y val="0.77351190776782386"/>
          <c:w val="0.82846838339283602"/>
          <c:h val="0.1195976120498396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46126189060225808"/>
          <c:y val="0"/>
        </c:manualLayout>
      </c:layout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view3D>
      <c:rAngAx val="1"/>
    </c:view3D>
    <c:backWall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32653413255781"/>
          <c:y val="8.7914329348663348E-2"/>
          <c:w val="0.6734658674421905"/>
          <c:h val="0.90648273465101858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dLbl>
              <c:idx val="0"/>
              <c:layout>
                <c:manualLayout>
                  <c:x val="1.205943878980208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0552008941076822E-2"/>
                  <c:y val="2.3379316337245352E-3"/>
                </c:manualLayout>
              </c:layout>
              <c:showVal val="1"/>
            </c:dLbl>
            <c:dLbl>
              <c:idx val="2"/>
              <c:layout>
                <c:manualLayout>
                  <c:x val="1.0552008941076822E-2"/>
                  <c:y val="-2.337931633724535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349,4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3.01485969745052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630,0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0552008941076822E-2"/>
                  <c:y val="-4.6758632674489854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700,0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3.0148596974505209E-3"/>
                  <c:y val="8.5723169621862544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572,3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3.0148596974505209E-3"/>
                  <c:y val="-7.013794901173607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513,0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9.0445790923515609E-3"/>
                  <c:y val="-2.33793163372453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720,0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4.5222895461757796E-3"/>
                  <c:y val="2.33793163372453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371,3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1.2059438789802085E-2"/>
                  <c:y val="7.0137949011736074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058,4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74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603,0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86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145,0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154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405,8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layout>
                <c:manualLayout>
                  <c:x val="1.5074298487252601E-2"/>
                  <c:y val="2.33793163372455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532,4</a:t>
                    </a:r>
                    <a:endParaRPr lang="en-US" dirty="0"/>
                  </a:p>
                </c:rich>
              </c:tx>
              <c:showVal val="1"/>
            </c:dLbl>
            <c:dLbl>
              <c:idx val="14"/>
              <c:layout>
                <c:manualLayout>
                  <c:x val="-1.3566868638527347E-2"/>
                  <c:y val="4.67586326744906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376,4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МП "Развитие субъектов малого и среднего предпринимательства в городском округе Сухой Лог"</c:v>
                </c:pt>
                <c:pt idx="1">
                  <c:v>МП "Поддержка социально ориентированных некоммерческих организаций в городском округе Сухой Лог"</c:v>
                </c:pt>
                <c:pt idx="2">
                  <c:v>МП "Формирование современной городской среды в городском округе Сухой Лог до 2022 года"</c:v>
                </c:pt>
                <c:pt idx="3">
                  <c:v>МП "Экология и природопользование на территории городского округа Сухой Лог"</c:v>
                </c:pt>
                <c:pt idx="4">
                  <c:v>МП "Реализация основных направлений государственной политики в строительном комплексе городского округа Сухой Лог"</c:v>
                </c:pt>
                <c:pt idx="5">
                  <c:v>МП "Обеспечение доступным жильем малоимущих граждан, многодетных, молодых семей, а также граждан, прожив. в сельской местности, в том числе молодых семей и молодых специалистов, на территории городского округа Сухой Лог"</c:v>
                </c:pt>
                <c:pt idx="6">
                  <c:v>МП "Управление и распоряжение муниципальной собственностью городского округа Сухой Лог"</c:v>
                </c:pt>
                <c:pt idx="7">
                  <c:v>МП "Молодежь Свердловской области на территории городского округа Сухой Лог"</c:v>
                </c:pt>
                <c:pt idx="8">
                  <c:v>МП "Обеспечение безопасности жизнедеятельности населения городского округа Сухой Лог"</c:v>
                </c:pt>
                <c:pt idx="9">
                  <c:v>МП "Управление муниципальными финансами городского округа Сухой Лог"</c:v>
                </c:pt>
                <c:pt idx="10">
                  <c:v>МП "Выполнение муниципальных функций, переданных государственных полномочий и обеспечение деятельности Администрации городского округа Сухой Лог"</c:v>
                </c:pt>
                <c:pt idx="11">
                  <c:v>МП "Развитие физической культуры и спорта в городском округе Сухой Лог"</c:v>
                </c:pt>
                <c:pt idx="12">
                  <c:v>МП "Развитие культуры  и искусства в городском округе Сухой Лог"</c:v>
                </c:pt>
                <c:pt idx="13">
                  <c:v>МП "Развитие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Лог"</c:v>
                </c:pt>
                <c:pt idx="14">
                  <c:v>МП "Развитие системы образования в городском округе Сухой Лог"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328.5</c:v>
                </c:pt>
                <c:pt idx="1">
                  <c:v>990</c:v>
                </c:pt>
                <c:pt idx="2">
                  <c:v>1349.4</c:v>
                </c:pt>
                <c:pt idx="3">
                  <c:v>1630</c:v>
                </c:pt>
                <c:pt idx="4">
                  <c:v>1700</c:v>
                </c:pt>
                <c:pt idx="5">
                  <c:v>2572.3000000000002</c:v>
                </c:pt>
                <c:pt idx="6">
                  <c:v>3513</c:v>
                </c:pt>
                <c:pt idx="7">
                  <c:v>3720</c:v>
                </c:pt>
                <c:pt idx="8">
                  <c:v>11371.3</c:v>
                </c:pt>
                <c:pt idx="9">
                  <c:v>13058.4</c:v>
                </c:pt>
                <c:pt idx="10">
                  <c:v>74603</c:v>
                </c:pt>
                <c:pt idx="11">
                  <c:v>86145</c:v>
                </c:pt>
                <c:pt idx="12">
                  <c:v>154405.79999999999</c:v>
                </c:pt>
                <c:pt idx="13">
                  <c:v>310532.40000000002</c:v>
                </c:pt>
                <c:pt idx="14">
                  <c:v>900376.4</c:v>
                </c:pt>
              </c:numCache>
            </c:numRef>
          </c:val>
        </c:ser>
        <c:dLbls>
          <c:showVal val="1"/>
        </c:dLbls>
        <c:shape val="cylinder"/>
        <c:axId val="144341632"/>
        <c:axId val="144376192"/>
        <c:axId val="0"/>
      </c:bar3DChart>
      <c:catAx>
        <c:axId val="1443416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4376192"/>
        <c:crosses val="autoZero"/>
        <c:auto val="1"/>
        <c:lblAlgn val="l"/>
        <c:lblOffset val="100"/>
      </c:catAx>
      <c:valAx>
        <c:axId val="144376192"/>
        <c:scaling>
          <c:orientation val="minMax"/>
        </c:scaling>
        <c:delete val="1"/>
        <c:axPos val="b"/>
        <c:numFmt formatCode="0.0" sourceLinked="1"/>
        <c:tickLblPos val="nextTo"/>
        <c:crossAx val="144341632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7349610786247483E-2"/>
          <c:y val="0.17022839008092053"/>
          <c:w val="0.91176631926540352"/>
          <c:h val="0.737527717157753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spPr>
              <a:solidFill>
                <a:srgbClr val="FF3399"/>
              </a:solidFill>
            </c:spPr>
          </c:dPt>
          <c:dPt>
            <c:idx val="4"/>
            <c:spPr>
              <a:solidFill>
                <a:schemeClr val="accent6"/>
              </a:solidFill>
              <a:ln w="1905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1.4109545343509798E-2"/>
                  <c:y val="-2.670942043361797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861</a:t>
                    </a:r>
                    <a:r>
                      <a:rPr lang="ru-RU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190,7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587323851144852E-2"/>
                  <c:y val="-3.561256057815730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889</a:t>
                    </a:r>
                    <a:r>
                      <a:rPr lang="ru-RU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900,8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9982783854958315E-2"/>
                  <c:y val="-1.7806280289078654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900</a:t>
                    </a:r>
                    <a:r>
                      <a:rPr lang="ru-RU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376,4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1.9400624847325978E-2"/>
                  <c:y val="-4.8967270794966294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905</a:t>
                    </a:r>
                    <a:r>
                      <a:rPr lang="ru-RU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123,3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1.587323851144852E-2"/>
                  <c:y val="-2.6709420433618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940</a:t>
                    </a:r>
                    <a:r>
                      <a:rPr lang="ru-RU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825,6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(факт)</c:v>
                </c:pt>
                <c:pt idx="1">
                  <c:v>2018 год (план)</c:v>
                </c:pt>
                <c:pt idx="2">
                  <c:v>2019 год (план)</c:v>
                </c:pt>
                <c:pt idx="3">
                  <c:v>2020 год (план)</c:v>
                </c:pt>
                <c:pt idx="4">
                  <c:v>2021 год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861190.7</c:v>
                </c:pt>
                <c:pt idx="1">
                  <c:v>889900.8</c:v>
                </c:pt>
                <c:pt idx="2">
                  <c:v>900376.4</c:v>
                </c:pt>
                <c:pt idx="3">
                  <c:v>905123.3</c:v>
                </c:pt>
                <c:pt idx="4" formatCode="0.0">
                  <c:v>940825.59999999986</c:v>
                </c:pt>
              </c:numCache>
            </c:numRef>
          </c:val>
        </c:ser>
        <c:dLbls>
          <c:showVal val="1"/>
        </c:dLbls>
        <c:shape val="cylinder"/>
        <c:axId val="144695680"/>
        <c:axId val="144697216"/>
        <c:axId val="0"/>
      </c:bar3DChart>
      <c:catAx>
        <c:axId val="1446956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4697216"/>
        <c:crosses val="autoZero"/>
        <c:auto val="1"/>
        <c:lblAlgn val="ctr"/>
        <c:lblOffset val="100"/>
      </c:catAx>
      <c:valAx>
        <c:axId val="144697216"/>
        <c:scaling>
          <c:orientation val="minMax"/>
        </c:scaling>
        <c:delete val="1"/>
        <c:axPos val="l"/>
        <c:numFmt formatCode="General" sourceLinked="1"/>
        <c:tickLblPos val="nextTo"/>
        <c:crossAx val="144695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4449976557009275"/>
          <c:y val="0.23631508892174383"/>
          <c:w val="0.83436350140325055"/>
          <c:h val="0.6216407480314963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spPr>
              <a:solidFill>
                <a:srgbClr val="FF7C8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0195332895223354E-3"/>
                  <c:y val="-3.0525454436686517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002060"/>
                        </a:solidFill>
                      </a:rPr>
                      <a:t>148</a:t>
                    </a:r>
                    <a:r>
                      <a:rPr lang="ru-RU" b="1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rgbClr val="002060"/>
                        </a:solidFill>
                      </a:rPr>
                      <a:t>711,9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3587899802850634E-2"/>
                  <c:y val="-3.05254544366865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135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537,0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2078133158089447E-2"/>
                  <c:y val="-3.391717159631833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154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405,8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6607433092372996E-2"/>
                  <c:y val="-2.035030295779101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151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020,0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8117199737134177E-2"/>
                  <c:y val="-4.070060591558203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156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778,0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(факт)</c:v>
                </c:pt>
                <c:pt idx="1">
                  <c:v>2018 год (план)</c:v>
                </c:pt>
                <c:pt idx="2">
                  <c:v>2019 год (план)</c:v>
                </c:pt>
                <c:pt idx="3">
                  <c:v>2020 год (план)</c:v>
                </c:pt>
                <c:pt idx="4">
                  <c:v>2021 год (план)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148711.9</c:v>
                </c:pt>
                <c:pt idx="1">
                  <c:v>135537</c:v>
                </c:pt>
                <c:pt idx="2">
                  <c:v>154405.79999999999</c:v>
                </c:pt>
                <c:pt idx="3">
                  <c:v>151020</c:v>
                </c:pt>
                <c:pt idx="4">
                  <c:v>156778</c:v>
                </c:pt>
              </c:numCache>
            </c:numRef>
          </c:val>
        </c:ser>
        <c:dLbls>
          <c:showVal val="1"/>
        </c:dLbls>
        <c:shape val="cylinder"/>
        <c:axId val="7878144"/>
        <c:axId val="7879680"/>
        <c:axId val="0"/>
      </c:bar3DChart>
      <c:catAx>
        <c:axId val="78781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879680"/>
        <c:crosses val="autoZero"/>
        <c:auto val="1"/>
        <c:lblAlgn val="ctr"/>
        <c:lblOffset val="100"/>
      </c:catAx>
      <c:valAx>
        <c:axId val="7879680"/>
        <c:scaling>
          <c:orientation val="minMax"/>
        </c:scaling>
        <c:delete val="1"/>
        <c:axPos val="l"/>
        <c:numFmt formatCode="0.0" sourceLinked="1"/>
        <c:tickLblPos val="nextTo"/>
        <c:crossAx val="7878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0.16826949783357409"/>
          <c:w val="1"/>
          <c:h val="0.6542347918132552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dPt>
            <c:idx val="0"/>
            <c:spPr>
              <a:gradFill rotWithShape="1">
                <a:gsLst>
                  <a:gs pos="0">
                    <a:schemeClr val="accent1">
                      <a:tint val="45000"/>
                      <a:satMod val="200000"/>
                    </a:schemeClr>
                  </a:gs>
                  <a:gs pos="30000">
                    <a:schemeClr val="accent1">
                      <a:tint val="61000"/>
                      <a:satMod val="200000"/>
                    </a:schemeClr>
                  </a:gs>
                  <a:gs pos="45000">
                    <a:schemeClr val="accent1">
                      <a:tint val="66000"/>
                      <a:satMod val="200000"/>
                    </a:schemeClr>
                  </a:gs>
                  <a:gs pos="55000">
                    <a:schemeClr val="accent1">
                      <a:tint val="66000"/>
                      <a:satMod val="200000"/>
                    </a:schemeClr>
                  </a:gs>
                  <a:gs pos="73000">
                    <a:schemeClr val="accent1">
                      <a:tint val="61000"/>
                      <a:satMod val="200000"/>
                    </a:schemeClr>
                  </a:gs>
                  <a:gs pos="100000">
                    <a:schemeClr val="accent1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45000"/>
                      <a:satMod val="200000"/>
                    </a:schemeClr>
                  </a:gs>
                  <a:gs pos="30000">
                    <a:schemeClr val="accent2">
                      <a:tint val="61000"/>
                      <a:satMod val="200000"/>
                    </a:schemeClr>
                  </a:gs>
                  <a:gs pos="45000">
                    <a:schemeClr val="accent2">
                      <a:tint val="66000"/>
                      <a:satMod val="200000"/>
                    </a:schemeClr>
                  </a:gs>
                  <a:gs pos="55000">
                    <a:schemeClr val="accent2">
                      <a:tint val="66000"/>
                      <a:satMod val="200000"/>
                    </a:schemeClr>
                  </a:gs>
                  <a:gs pos="73000">
                    <a:schemeClr val="accent2">
                      <a:tint val="61000"/>
                      <a:satMod val="200000"/>
                    </a:schemeClr>
                  </a:gs>
                  <a:gs pos="100000">
                    <a:schemeClr val="accent2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45000"/>
                      <a:satMod val="200000"/>
                    </a:schemeClr>
                  </a:gs>
                  <a:gs pos="30000">
                    <a:schemeClr val="accent4">
                      <a:tint val="61000"/>
                      <a:satMod val="200000"/>
                    </a:schemeClr>
                  </a:gs>
                  <a:gs pos="45000">
                    <a:schemeClr val="accent4">
                      <a:tint val="66000"/>
                      <a:satMod val="200000"/>
                    </a:schemeClr>
                  </a:gs>
                  <a:gs pos="55000">
                    <a:schemeClr val="accent4">
                      <a:tint val="66000"/>
                      <a:satMod val="200000"/>
                    </a:schemeClr>
                  </a:gs>
                  <a:gs pos="73000">
                    <a:schemeClr val="accent4">
                      <a:tint val="61000"/>
                      <a:satMod val="200000"/>
                    </a:schemeClr>
                  </a:gs>
                  <a:gs pos="100000">
                    <a:schemeClr val="accent4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tint val="45000"/>
                      <a:satMod val="200000"/>
                    </a:schemeClr>
                  </a:gs>
                  <a:gs pos="30000">
                    <a:schemeClr val="accent5">
                      <a:tint val="61000"/>
                      <a:satMod val="200000"/>
                    </a:schemeClr>
                  </a:gs>
                  <a:gs pos="45000">
                    <a:schemeClr val="accent5">
                      <a:tint val="66000"/>
                      <a:satMod val="200000"/>
                    </a:schemeClr>
                  </a:gs>
                  <a:gs pos="55000">
                    <a:schemeClr val="accent5">
                      <a:tint val="66000"/>
                      <a:satMod val="200000"/>
                    </a:schemeClr>
                  </a:gs>
                  <a:gs pos="73000">
                    <a:schemeClr val="accent5">
                      <a:tint val="61000"/>
                      <a:satMod val="200000"/>
                    </a:schemeClr>
                  </a:gs>
                  <a:gs pos="100000">
                    <a:schemeClr val="accent5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4100356791367856E-2"/>
                  <c:y val="-0.24005820340949771"/>
                </c:manualLayout>
              </c:layout>
              <c:showVal val="1"/>
            </c:dLbl>
            <c:dLbl>
              <c:idx val="1"/>
              <c:layout>
                <c:manualLayout>
                  <c:x val="1.8129030160330101E-2"/>
                  <c:y val="-0.23025990939278349"/>
                </c:manualLayout>
              </c:layout>
              <c:showVal val="1"/>
            </c:dLbl>
            <c:dLbl>
              <c:idx val="2"/>
              <c:layout>
                <c:manualLayout>
                  <c:x val="6.0430100534433675E-3"/>
                  <c:y val="-0.35763773161006801"/>
                </c:manualLayout>
              </c:layout>
              <c:showVal val="1"/>
            </c:dLbl>
            <c:dLbl>
              <c:idx val="3"/>
              <c:layout>
                <c:manualLayout>
                  <c:x val="1.8129030160330101E-2"/>
                  <c:y val="-0.37723431964349635"/>
                </c:manualLayout>
              </c:layout>
              <c:showVal val="1"/>
            </c:dLbl>
            <c:dLbl>
              <c:idx val="4"/>
              <c:layout>
                <c:manualLayout>
                  <c:x val="3.4243723636179078E-2"/>
                  <c:y val="-0.37723431964349635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2017 г.</c:v>
                </c:pt>
                <c:pt idx="1">
                  <c:v>План 2018 г.</c:v>
                </c:pt>
                <c:pt idx="2">
                  <c:v>План 2019 г.</c:v>
                </c:pt>
                <c:pt idx="3">
                  <c:v>План 2020 г.</c:v>
                </c:pt>
                <c:pt idx="4">
                  <c:v>План 2021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36166.9</c:v>
                </c:pt>
                <c:pt idx="1">
                  <c:v>38428</c:v>
                </c:pt>
                <c:pt idx="2">
                  <c:v>86145</c:v>
                </c:pt>
                <c:pt idx="3">
                  <c:v>99178.8</c:v>
                </c:pt>
                <c:pt idx="4">
                  <c:v>98351.5</c:v>
                </c:pt>
              </c:numCache>
            </c:numRef>
          </c:val>
        </c:ser>
        <c:dLbls>
          <c:showVal val="1"/>
        </c:dLbls>
        <c:shape val="cylinder"/>
        <c:axId val="146165120"/>
        <c:axId val="146175104"/>
        <c:axId val="0"/>
      </c:bar3DChart>
      <c:catAx>
        <c:axId val="1461651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175104"/>
        <c:crosses val="autoZero"/>
        <c:auto val="1"/>
        <c:lblAlgn val="ctr"/>
        <c:lblOffset val="100"/>
      </c:catAx>
      <c:valAx>
        <c:axId val="146175104"/>
        <c:scaling>
          <c:orientation val="minMax"/>
        </c:scaling>
        <c:delete val="1"/>
        <c:axPos val="l"/>
        <c:numFmt formatCode="#,##0.0" sourceLinked="1"/>
        <c:tickLblPos val="nextTo"/>
        <c:crossAx val="146165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505034162870787"/>
          <c:y val="5.6716116049703426E-2"/>
          <c:w val="0.74510781782746349"/>
          <c:h val="0.770354038065208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ln w="38100">
              <a:solidFill>
                <a:srgbClr val="003192"/>
              </a:solidFill>
            </a:ln>
          </c:spPr>
          <c:marker>
            <c:spPr>
              <a:solidFill>
                <a:srgbClr val="00B0F0"/>
              </a:solidFill>
              <a:ln w="38100">
                <a:solidFill>
                  <a:srgbClr val="003192"/>
                </a:solidFill>
              </a:ln>
            </c:spPr>
          </c:marker>
          <c:dLbls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247.8</c:v>
                </c:pt>
                <c:pt idx="1">
                  <c:v>671.7</c:v>
                </c:pt>
                <c:pt idx="2" formatCode="0.0">
                  <c:v>971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ln w="38100">
              <a:solidFill>
                <a:srgbClr val="D60093"/>
              </a:solidFill>
            </a:ln>
          </c:spPr>
          <c:marker>
            <c:spPr>
              <a:solidFill>
                <a:srgbClr val="FFFF00"/>
              </a:solidFill>
              <a:ln w="38100">
                <a:solidFill>
                  <a:srgbClr val="D60093"/>
                </a:solidFill>
              </a:ln>
            </c:spPr>
          </c:marker>
          <c:dLbls>
            <c:dLbl>
              <c:idx val="0"/>
              <c:layout>
                <c:manualLayout>
                  <c:x val="-5.4328040931959913E-2"/>
                  <c:y val="-6.011460385465781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2753315107845179E-2"/>
                  <c:y val="-6.011460385465781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1178589283730376E-2"/>
                  <c:y val="-5.017830569686307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296.39999999999986</c:v>
                </c:pt>
                <c:pt idx="1">
                  <c:v>692.3</c:v>
                </c:pt>
                <c:pt idx="2">
                  <c:v>1013.8</c:v>
                </c:pt>
              </c:numCache>
            </c:numRef>
          </c:val>
        </c:ser>
        <c:dLbls/>
        <c:marker val="1"/>
        <c:axId val="101160064"/>
        <c:axId val="87012096"/>
      </c:lineChart>
      <c:catAx>
        <c:axId val="101160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7012096"/>
        <c:crosses val="autoZero"/>
        <c:auto val="1"/>
        <c:lblAlgn val="ctr"/>
        <c:lblOffset val="100"/>
      </c:catAx>
      <c:valAx>
        <c:axId val="870120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160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27076654181293"/>
          <c:y val="0.54785422902932535"/>
          <c:w val="0.21900505598584291"/>
          <c:h val="0.12785825049172941"/>
        </c:manualLayout>
      </c:layout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accent1">
        <a:lumMod val="20000"/>
        <a:lumOff val="80000"/>
      </a:schemeClr>
    </a:solidFill>
    <a:ln>
      <a:solidFill>
        <a:srgbClr val="FF3399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7127033228332481E-2"/>
          <c:y val="7.7359699496990786E-2"/>
          <c:w val="0.98116026344883422"/>
          <c:h val="0.7833459128134050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5000"/>
                    <a:satMod val="200000"/>
                  </a:schemeClr>
                </a:gs>
                <a:gs pos="30000">
                  <a:schemeClr val="accent2">
                    <a:tint val="61000"/>
                    <a:satMod val="200000"/>
                  </a:schemeClr>
                </a:gs>
                <a:gs pos="45000">
                  <a:schemeClr val="accent2">
                    <a:tint val="66000"/>
                    <a:satMod val="200000"/>
                  </a:schemeClr>
                </a:gs>
                <a:gs pos="55000">
                  <a:schemeClr val="accent2">
                    <a:tint val="66000"/>
                    <a:satMod val="200000"/>
                  </a:schemeClr>
                </a:gs>
                <a:gs pos="73000">
                  <a:schemeClr val="accent2">
                    <a:tint val="61000"/>
                    <a:satMod val="200000"/>
                  </a:schemeClr>
                </a:gs>
                <a:gs pos="100000">
                  <a:schemeClr val="accent2">
                    <a:tint val="45000"/>
                    <a:satMod val="200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dPt>
            <c:idx val="0"/>
            <c:spPr>
              <a:solidFill>
                <a:schemeClr val="accent1"/>
              </a:solidFill>
              <a:ln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hade val="63000"/>
                    </a:schemeClr>
                  </a:gs>
                  <a:gs pos="30000">
                    <a:schemeClr val="accent5">
                      <a:shade val="90000"/>
                      <a:satMod val="110000"/>
                    </a:schemeClr>
                  </a:gs>
                  <a:gs pos="45000">
                    <a:schemeClr val="accent5">
                      <a:shade val="100000"/>
                      <a:satMod val="118000"/>
                    </a:schemeClr>
                  </a:gs>
                  <a:gs pos="55000">
                    <a:schemeClr val="accent5">
                      <a:shade val="100000"/>
                      <a:satMod val="118000"/>
                    </a:schemeClr>
                  </a:gs>
                  <a:gs pos="73000">
                    <a:schemeClr val="accent5">
                      <a:shade val="90000"/>
                      <a:satMod val="110000"/>
                    </a:schemeClr>
                  </a:gs>
                  <a:gs pos="100000">
                    <a:schemeClr val="accent5">
                      <a:shade val="63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hemeClr val="accent5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3701626582665988E-2"/>
                  <c:y val="-4.60150405517249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577,8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3701626582665988E-2"/>
                  <c:y val="-5.25886177733999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648,7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276219936999488E-2"/>
                  <c:y val="-4.60150405517249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532,4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1988923259832741E-2"/>
                  <c:y val="-5.9162194995075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353,0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7127033228332481E-2"/>
                  <c:y val="-5.25886177733999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006,7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(факт)</c:v>
                </c:pt>
                <c:pt idx="1">
                  <c:v>2018 год (план)</c:v>
                </c:pt>
                <c:pt idx="2">
                  <c:v>2019 год (план)</c:v>
                </c:pt>
                <c:pt idx="3">
                  <c:v>2020 год (план)</c:v>
                </c:pt>
                <c:pt idx="4">
                  <c:v>2021 год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363577.8</c:v>
                </c:pt>
                <c:pt idx="1">
                  <c:v>281648.7</c:v>
                </c:pt>
                <c:pt idx="2">
                  <c:v>310532.40000000002</c:v>
                </c:pt>
                <c:pt idx="3" formatCode="0.0">
                  <c:v>229353</c:v>
                </c:pt>
                <c:pt idx="4" formatCode="0.0">
                  <c:v>232006.7</c:v>
                </c:pt>
              </c:numCache>
            </c:numRef>
          </c:val>
        </c:ser>
        <c:dLbls>
          <c:showVal val="1"/>
        </c:dLbls>
        <c:shape val="cylinder"/>
        <c:axId val="146727680"/>
        <c:axId val="146729216"/>
        <c:axId val="0"/>
      </c:bar3DChart>
      <c:catAx>
        <c:axId val="1467276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5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729216"/>
        <c:crosses val="autoZero"/>
        <c:auto val="1"/>
        <c:lblAlgn val="ctr"/>
        <c:lblOffset val="100"/>
      </c:catAx>
      <c:valAx>
        <c:axId val="146729216"/>
        <c:scaling>
          <c:orientation val="minMax"/>
        </c:scaling>
        <c:delete val="1"/>
        <c:axPos val="l"/>
        <c:numFmt formatCode="General" sourceLinked="1"/>
        <c:tickLblPos val="nextTo"/>
        <c:crossAx val="146727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120449711341653"/>
          <c:y val="0.21277958015194667"/>
          <c:w val="0.78564930266544386"/>
          <c:h val="0.695753033954297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9.4862905527446015E-2"/>
                  <c:y val="8.66382137268715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153,3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0.1680040689957725"/>
                  <c:y val="-0.2012918197038128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2400" dirty="0" smtClean="0"/>
                      <a:t>43</a:t>
                    </a:r>
                    <a:r>
                      <a:rPr lang="ru-RU" sz="2400" dirty="0" smtClean="0"/>
                      <a:t> </a:t>
                    </a:r>
                    <a:r>
                      <a:rPr lang="en-US" sz="2400" dirty="0" smtClean="0"/>
                      <a:t>457,1</a:t>
                    </a:r>
                    <a:endParaRPr lang="en-US" sz="2400" dirty="0"/>
                  </a:p>
                </c:rich>
              </c:tx>
              <c:spPr/>
              <c:dLblPos val="bestFit"/>
              <c:showVal val="1"/>
            </c:dLbl>
            <c:dLbl>
              <c:idx val="2"/>
              <c:layout>
                <c:manualLayout>
                  <c:x val="0.16701727660783014"/>
                  <c:y val="-9.4365117182186223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2400" dirty="0" smtClean="0"/>
                      <a:t>27</a:t>
                    </a:r>
                    <a:r>
                      <a:rPr lang="ru-RU" sz="2400" dirty="0" smtClean="0"/>
                      <a:t> </a:t>
                    </a:r>
                    <a:r>
                      <a:rPr lang="en-US" sz="2400" dirty="0" smtClean="0"/>
                      <a:t>754,0</a:t>
                    </a:r>
                    <a:endParaRPr lang="en-US" sz="2400" dirty="0"/>
                  </a:p>
                </c:rich>
              </c:tx>
              <c:spPr/>
              <c:dLblPos val="bestFit"/>
              <c:showVal val="1"/>
            </c:dLbl>
            <c:dLbl>
              <c:idx val="3"/>
              <c:layout>
                <c:manualLayout>
                  <c:x val="9.5357316939923317E-2"/>
                  <c:y val="9.04986256105336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175,0</a:t>
                    </a:r>
                    <a:endParaRPr lang="en-US" dirty="0"/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2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12153.3</c:v>
                </c:pt>
                <c:pt idx="1">
                  <c:v>43457.1</c:v>
                </c:pt>
                <c:pt idx="2">
                  <c:v>27754</c:v>
                </c:pt>
                <c:pt idx="3">
                  <c:v>11175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796055852551223"/>
          <c:y val="1.3395136124115605E-2"/>
        </c:manualLayout>
      </c:layout>
    </c:title>
    <c:view3D>
      <c:rAngAx val="1"/>
    </c:view3D>
    <c:sideWall>
      <c:spPr>
        <a:gradFill rotWithShape="1">
          <a:gsLst>
            <a:gs pos="0">
              <a:schemeClr val="accent4">
                <a:tint val="45000"/>
                <a:satMod val="200000"/>
              </a:schemeClr>
            </a:gs>
            <a:gs pos="30000">
              <a:schemeClr val="accent4">
                <a:tint val="61000"/>
                <a:satMod val="200000"/>
              </a:schemeClr>
            </a:gs>
            <a:gs pos="45000">
              <a:schemeClr val="accent4">
                <a:tint val="66000"/>
                <a:satMod val="200000"/>
              </a:schemeClr>
            </a:gs>
            <a:gs pos="55000">
              <a:schemeClr val="accent4">
                <a:tint val="66000"/>
                <a:satMod val="200000"/>
              </a:schemeClr>
            </a:gs>
            <a:gs pos="73000">
              <a:schemeClr val="accent4">
                <a:tint val="61000"/>
                <a:satMod val="200000"/>
              </a:schemeClr>
            </a:gs>
            <a:gs pos="100000">
              <a:schemeClr val="accent4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c:spPr>
    </c:sideWall>
    <c:backWall>
      <c:spPr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0010328419252851"/>
          <c:y val="0.13697089212309743"/>
          <c:w val="0.87743169779629004"/>
          <c:h val="0.6824788455291186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долговой нагрузки, %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5"/>
            <c:spPr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0735522140052075E-2"/>
                  <c:y val="-0.31925074429142192"/>
                </c:manualLayout>
              </c:layout>
              <c:showVal val="1"/>
            </c:dLbl>
            <c:dLbl>
              <c:idx val="1"/>
              <c:layout>
                <c:manualLayout>
                  <c:x val="1.2269168160059508E-2"/>
                  <c:y val="-0.26343767710760702"/>
                </c:manualLayout>
              </c:layout>
              <c:showVal val="1"/>
            </c:dLbl>
            <c:dLbl>
              <c:idx val="2"/>
              <c:layout>
                <c:manualLayout>
                  <c:x val="6.1345840800297547E-3"/>
                  <c:y val="-0.16297415617673994"/>
                </c:manualLayout>
              </c:layout>
              <c:showVal val="1"/>
            </c:dLbl>
            <c:dLbl>
              <c:idx val="3"/>
              <c:layout>
                <c:manualLayout>
                  <c:x val="9.2018761200446334E-3"/>
                  <c:y val="-0.10939361168027747"/>
                </c:manualLayout>
              </c:layout>
              <c:showVal val="1"/>
            </c:dLbl>
            <c:dLbl>
              <c:idx val="4"/>
              <c:layout>
                <c:manualLayout>
                  <c:x val="1.2230161808763245E-2"/>
                  <c:y val="-6.6975680620578029E-2"/>
                </c:manualLayout>
              </c:layout>
              <c:showVal val="1"/>
            </c:dLbl>
            <c:dLbl>
              <c:idx val="5"/>
              <c:layout>
                <c:manualLayout>
                  <c:x val="1.5258427029765062E-2"/>
                  <c:y val="-6.6975680620578029E-2"/>
                </c:manualLayout>
              </c:layout>
              <c:showVal val="1"/>
            </c:dLbl>
            <c:dLbl>
              <c:idx val="6"/>
              <c:layout>
                <c:manualLayout>
                  <c:x val="1.4946550194988855E-3"/>
                  <c:y val="-6.474315793322545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на 01.01.2015г.</c:v>
                </c:pt>
                <c:pt idx="1">
                  <c:v>на 01.01.2016г.</c:v>
                </c:pt>
                <c:pt idx="2">
                  <c:v>на 01.01.2017г.</c:v>
                </c:pt>
                <c:pt idx="3">
                  <c:v>на 01.01.2018г.</c:v>
                </c:pt>
                <c:pt idx="4">
                  <c:v>на 01.01.2019г.</c:v>
                </c:pt>
                <c:pt idx="5">
                  <c:v>на 01.01.2020г.</c:v>
                </c:pt>
                <c:pt idx="6">
                  <c:v>на 01.01.2021г.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2.2000000000000002</c:v>
                </c:pt>
                <c:pt idx="1">
                  <c:v>1.7</c:v>
                </c:pt>
                <c:pt idx="2">
                  <c:v>0.8</c:v>
                </c:pt>
                <c:pt idx="3">
                  <c:v>0.4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0</c:v>
                </c:pt>
              </c:numCache>
            </c:numRef>
          </c:val>
        </c:ser>
        <c:dLbls/>
        <c:shape val="cylinder"/>
        <c:axId val="148023168"/>
        <c:axId val="148024704"/>
        <c:axId val="0"/>
      </c:bar3DChart>
      <c:catAx>
        <c:axId val="148023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ru-RU"/>
          </a:p>
        </c:txPr>
        <c:crossAx val="148024704"/>
        <c:crosses val="autoZero"/>
        <c:auto val="1"/>
        <c:lblAlgn val="ctr"/>
        <c:lblOffset val="100"/>
      </c:catAx>
      <c:valAx>
        <c:axId val="1480247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480231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gradFill rotWithShape="1">
          <a:gsLst>
            <a:gs pos="0">
              <a:schemeClr val="accent4">
                <a:tint val="45000"/>
                <a:satMod val="200000"/>
              </a:schemeClr>
            </a:gs>
            <a:gs pos="30000">
              <a:schemeClr val="accent4">
                <a:tint val="61000"/>
                <a:satMod val="200000"/>
              </a:schemeClr>
            </a:gs>
            <a:gs pos="45000">
              <a:schemeClr val="accent4">
                <a:tint val="66000"/>
                <a:satMod val="200000"/>
              </a:schemeClr>
            </a:gs>
            <a:gs pos="55000">
              <a:schemeClr val="accent4">
                <a:tint val="66000"/>
                <a:satMod val="200000"/>
              </a:schemeClr>
            </a:gs>
            <a:gs pos="73000">
              <a:schemeClr val="accent4">
                <a:tint val="61000"/>
                <a:satMod val="200000"/>
              </a:schemeClr>
            </a:gs>
            <a:gs pos="100000">
              <a:schemeClr val="accent4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c:spPr>
    </c:sideWall>
    <c:backWall>
      <c:spPr>
        <a:solidFill>
          <a:schemeClr val="bg2">
            <a:lumMod val="90000"/>
          </a:schemeClr>
        </a:solidFill>
        <a:ln w="9525" cap="flat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756115544275372"/>
          <c:y val="0.12899075150315981"/>
          <c:w val="0.88243879565700756"/>
          <c:h val="0.653265551227771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коммерческий кредит (муниципальный контракт с ОАО "Сбербанк России" от 12.2014 года)</c:v>
                </c:pt>
              </c:strCache>
            </c:strRef>
          </c:tx>
          <c:spPr>
            <a:solidFill>
              <a:srgbClr val="C0C0C0"/>
            </a:solidFill>
          </c:spPr>
          <c:dLbls>
            <c:dLbl>
              <c:idx val="0"/>
              <c:layout>
                <c:manualLayout>
                  <c:x val="1.3064393702190719E-2"/>
                  <c:y val="-2.2151461577853849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10</a:t>
                    </a:r>
                    <a:r>
                      <a:rPr lang="ru-RU" sz="1800" dirty="0" smtClean="0"/>
                      <a:t> </a:t>
                    </a:r>
                    <a:r>
                      <a:rPr lang="en-US" sz="1800" dirty="0" smtClean="0"/>
                      <a:t>000,0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982952766430403E-3"/>
                  <c:y val="-4.43029231557077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666,7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8.1652460638692061E-3"/>
                  <c:y val="-2.21514615778546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333,3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10000</c:v>
                </c:pt>
                <c:pt idx="1">
                  <c:v>6666.7</c:v>
                </c:pt>
                <c:pt idx="2">
                  <c:v>3333.3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кредит (привлеченный городским округом в 2013 году кредит из бюджета Свердловской области)</c:v>
                </c:pt>
              </c:strCache>
            </c:strRef>
          </c:tx>
          <c:dLbls>
            <c:dLbl>
              <c:idx val="0"/>
              <c:layout>
                <c:manualLayout>
                  <c:x val="1.4697442914964554E-2"/>
                  <c:y val="-0.101896723258127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657,2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9.7982952766430403E-3"/>
                  <c:y val="-9.96815771003422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361,9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8.1652460638692061E-3"/>
                  <c:y val="-9.96815771003422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066,7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7963541340512184E-2"/>
                  <c:y val="-9.74664309425569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771,4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7982952766430403E-3"/>
                  <c:y val="-5.9808946260205373E-2"/>
                </c:manualLayout>
              </c:layout>
              <c:showVal val="1"/>
            </c:dLbl>
            <c:dLbl>
              <c:idx val="5"/>
              <c:layout>
                <c:manualLayout>
                  <c:x val="4.8991476383215184E-3"/>
                  <c:y val="-5.9808946260205373E-2"/>
                </c:manualLayout>
              </c:layout>
              <c:showVal val="1"/>
            </c:dLbl>
            <c:dLbl>
              <c:idx val="6"/>
              <c:layout>
                <c:manualLayout>
                  <c:x val="-1.1975555884364692E-16"/>
                  <c:y val="-5.980894626020537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2657.2</c:v>
                </c:pt>
                <c:pt idx="1">
                  <c:v>2361.9</c:v>
                </c:pt>
                <c:pt idx="2">
                  <c:v>2066.6999999999998</c:v>
                </c:pt>
                <c:pt idx="3">
                  <c:v>1771.4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0</c:v>
                </c:pt>
              </c:numCache>
            </c:numRef>
          </c:val>
        </c:ser>
        <c:dLbls>
          <c:showVal val="1"/>
        </c:dLbls>
        <c:shape val="cylinder"/>
        <c:axId val="147655296"/>
        <c:axId val="147689856"/>
        <c:axId val="0"/>
      </c:bar3DChart>
      <c:catAx>
        <c:axId val="147655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689856"/>
        <c:crosses val="autoZero"/>
        <c:auto val="1"/>
        <c:lblAlgn val="ctr"/>
        <c:lblOffset val="100"/>
      </c:catAx>
      <c:valAx>
        <c:axId val="147689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655296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945299666459341E-2"/>
          <c:y val="0.83085789296692858"/>
          <c:w val="0.97479673396288447"/>
          <c:h val="0.12484406109664339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"/>
      <c:hPercent val="118"/>
      <c:rotY val="44"/>
      <c:depthPercent val="100"/>
      <c:rAngAx val="1"/>
    </c:view3D>
    <c:floor>
      <c:spPr>
        <a:solidFill>
          <a:srgbClr val="C0C0C0"/>
        </a:solidFill>
        <a:ln w="3175">
          <a:solidFill>
            <a:schemeClr val="bg1">
              <a:lumMod val="85000"/>
            </a:schemeClr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9068382212702278"/>
          <c:y val="1.7001689388748447E-2"/>
          <c:w val="0.58350412992767031"/>
          <c:h val="0.85829808850979417"/>
        </c:manualLayout>
      </c:layout>
      <c:bar3DChart>
        <c:barDir val="bar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23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7449763550026164E-2"/>
                  <c:y val="2.344322236136467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449763550026164E-2"/>
                  <c:y val="4.2978744501709694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533</c:v>
                </c:pt>
                <c:pt idx="1">
                  <c:v>600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723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5213245110840506E-2"/>
                  <c:y val="-7.032966708409141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213245110840506E-2"/>
                  <c:y val="-1.172161118068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671</c:v>
                </c:pt>
                <c:pt idx="1">
                  <c:v>670</c:v>
                </c:pt>
              </c:numCache>
            </c:numRef>
          </c:val>
        </c:ser>
        <c:dLbls/>
        <c:gapWidth val="60"/>
        <c:gapDepth val="0"/>
        <c:shape val="box"/>
        <c:axId val="102746752"/>
        <c:axId val="102629760"/>
        <c:axId val="0"/>
      </c:bar3DChart>
      <c:catAx>
        <c:axId val="102746752"/>
        <c:scaling>
          <c:orientation val="minMax"/>
        </c:scaling>
        <c:axPos val="l"/>
        <c:numFmt formatCode="General" sourceLinked="1"/>
        <c:tickLblPos val="low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2629760"/>
        <c:crosses val="autoZero"/>
        <c:auto val="1"/>
        <c:lblAlgn val="ctr"/>
        <c:lblOffset val="100"/>
        <c:tickLblSkip val="1"/>
        <c:tickMarkSkip val="1"/>
      </c:catAx>
      <c:valAx>
        <c:axId val="102629760"/>
        <c:scaling>
          <c:orientation val="minMax"/>
        </c:scaling>
        <c:axPos val="b"/>
        <c:majorGridlines>
          <c:spPr>
            <a:ln w="4308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General" sourceLinked="1"/>
        <c:tickLblPos val="nextTo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76" b="1" i="0" u="none" strike="noStrike" baseline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2746752"/>
        <c:crosses val="autoZero"/>
        <c:crossBetween val="between"/>
      </c:valAx>
      <c:spPr>
        <a:noFill/>
        <a:ln w="34461">
          <a:noFill/>
        </a:ln>
      </c:spPr>
    </c:plotArea>
    <c:legend>
      <c:legendPos val="r"/>
      <c:layout>
        <c:manualLayout>
          <c:xMode val="edge"/>
          <c:yMode val="edge"/>
          <c:x val="0.81959673909322539"/>
          <c:y val="0.36340058892328087"/>
          <c:w val="0.17087948631426583"/>
          <c:h val="0.25210010662051369"/>
        </c:manualLayout>
      </c:layout>
      <c:spPr>
        <a:noFill/>
        <a:ln w="4308">
          <a:noFill/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solidFill>
      <a:schemeClr val="bg2"/>
    </a:solidFill>
    <a:ln w="0">
      <a:solidFill>
        <a:schemeClr val="accent2"/>
      </a:solidFill>
      <a:prstDash val="solid"/>
    </a:ln>
  </c:spPr>
  <c:txPr>
    <a:bodyPr/>
    <a:lstStyle/>
    <a:p>
      <a:pPr>
        <a:defRPr sz="247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2910787690256665E-2"/>
          <c:y val="4.5069982681770412E-2"/>
          <c:w val="0.92101876594608378"/>
          <c:h val="0.64319712049942679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marker>
            <c:spPr>
              <a:solidFill>
                <a:srgbClr val="CC00FF"/>
              </a:solidFill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320,7</a:t>
                    </a:r>
                    <a:endParaRPr lang="en-US"/>
                  </a:p>
                </c:rich>
              </c:tx>
              <c:dLblPos val="b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427,9</a:t>
                    </a:r>
                    <a:endParaRPr lang="en-US"/>
                  </a:p>
                </c:rich>
              </c:tx>
              <c:dLblPos val="b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432,1</a:t>
                    </a:r>
                    <a:endParaRPr lang="en-US"/>
                  </a:p>
                </c:rich>
              </c:tx>
              <c:dLblPos val="b"/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611,7</a:t>
                    </a:r>
                    <a:endParaRPr lang="en-US"/>
                  </a:p>
                </c:rich>
              </c:tx>
              <c:dLblPos val="b"/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463,9</a:t>
                    </a:r>
                    <a:endParaRPr lang="en-US"/>
                  </a:p>
                </c:rich>
              </c:tx>
              <c:dLblPos val="b"/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536,3</a:t>
                    </a:r>
                    <a:endParaRPr lang="en-US"/>
                  </a:p>
                </c:rich>
              </c:tx>
              <c:dLblPos val="b"/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569,9</a:t>
                    </a:r>
                    <a:endParaRPr lang="en-US"/>
                  </a:p>
                </c:rich>
              </c:tx>
              <c:dLblPos val="b"/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634,0</a:t>
                    </a:r>
                    <a:endParaRPr lang="en-US"/>
                  </a:p>
                </c:rich>
              </c:tx>
              <c:dLblPos val="b"/>
              <c:showVal val="1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Лист1!$A$2:$A$9</c:f>
              <c:strCache>
                <c:ptCount val="8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(факт)</c:v>
                </c:pt>
                <c:pt idx="3">
                  <c:v>2017 год (факт)</c:v>
                </c:pt>
                <c:pt idx="4">
                  <c:v>2018 год (план)</c:v>
                </c:pt>
                <c:pt idx="5">
                  <c:v>2019 год (план)</c:v>
                </c:pt>
                <c:pt idx="6">
                  <c:v>2020 год (прогноз)</c:v>
                </c:pt>
                <c:pt idx="7">
                  <c:v>2021 год (прогноз)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1320717.9000000004</c:v>
                </c:pt>
                <c:pt idx="1">
                  <c:v>1427898.8</c:v>
                </c:pt>
                <c:pt idx="2">
                  <c:v>1432097.1</c:v>
                </c:pt>
                <c:pt idx="3">
                  <c:v>1611718.9</c:v>
                </c:pt>
                <c:pt idx="4">
                  <c:v>1463947.3</c:v>
                </c:pt>
                <c:pt idx="5">
                  <c:v>1536280</c:v>
                </c:pt>
                <c:pt idx="6">
                  <c:v>1569886.8</c:v>
                </c:pt>
                <c:pt idx="7">
                  <c:v>1634035.5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marker>
            <c:spPr>
              <a:solidFill>
                <a:srgbClr val="003192"/>
              </a:solidFill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312,3</a:t>
                    </a:r>
                    <a:endParaRPr lang="en-US"/>
                  </a:p>
                </c:rich>
              </c:tx>
              <c:dLblPos val="b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431,5</a:t>
                    </a:r>
                    <a:endParaRPr lang="en-US" dirty="0"/>
                  </a:p>
                </c:rich>
              </c:tx>
              <c:dLblPos val="b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385,8</a:t>
                    </a:r>
                    <a:endParaRPr lang="en-US"/>
                  </a:p>
                </c:rich>
              </c:tx>
              <c:dLblPos val="b"/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575,4</a:t>
                    </a:r>
                    <a:endParaRPr lang="en-US"/>
                  </a:p>
                </c:rich>
              </c:tx>
              <c:dLblPos val="b"/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480,5</a:t>
                    </a:r>
                    <a:endParaRPr lang="en-US"/>
                  </a:p>
                </c:rich>
              </c:tx>
              <c:dLblPos val="b"/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584,3</a:t>
                    </a:r>
                    <a:endParaRPr lang="en-US"/>
                  </a:p>
                </c:rich>
              </c:tx>
              <c:dLblPos val="b"/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553,1</a:t>
                    </a:r>
                    <a:endParaRPr lang="en-US"/>
                  </a:p>
                </c:rich>
              </c:tx>
              <c:dLblPos val="b"/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600,8</a:t>
                    </a:r>
                    <a:endParaRPr lang="en-US"/>
                  </a:p>
                </c:rich>
              </c:tx>
              <c:dLblPos val="b"/>
              <c:showVal val="1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Лист1!$A$2:$A$9</c:f>
              <c:strCache>
                <c:ptCount val="8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(факт)</c:v>
                </c:pt>
                <c:pt idx="3">
                  <c:v>2017 год (факт)</c:v>
                </c:pt>
                <c:pt idx="4">
                  <c:v>2018 год (план)</c:v>
                </c:pt>
                <c:pt idx="5">
                  <c:v>2019 год (план)</c:v>
                </c:pt>
                <c:pt idx="6">
                  <c:v>2020 год (прогноз)</c:v>
                </c:pt>
                <c:pt idx="7">
                  <c:v>2021 год (прогноз)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1312319.8</c:v>
                </c:pt>
                <c:pt idx="1">
                  <c:v>1431531</c:v>
                </c:pt>
                <c:pt idx="2">
                  <c:v>1385811.7</c:v>
                </c:pt>
                <c:pt idx="3">
                  <c:v>1575403.2</c:v>
                </c:pt>
                <c:pt idx="4">
                  <c:v>1480545.8</c:v>
                </c:pt>
                <c:pt idx="5">
                  <c:v>1584349.5</c:v>
                </c:pt>
                <c:pt idx="6">
                  <c:v>1553139.8</c:v>
                </c:pt>
                <c:pt idx="7">
                  <c:v>1600763.9</c:v>
                </c:pt>
              </c:numCache>
            </c:numRef>
          </c:val>
        </c:ser>
        <c:dLbls>
          <c:showVal val="1"/>
        </c:dLbls>
        <c:marker val="1"/>
        <c:axId val="118764672"/>
        <c:axId val="118766208"/>
      </c:lineChart>
      <c:catAx>
        <c:axId val="118764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8766208"/>
        <c:crosses val="autoZero"/>
        <c:auto val="1"/>
        <c:lblAlgn val="ctr"/>
        <c:lblOffset val="100"/>
      </c:catAx>
      <c:valAx>
        <c:axId val="118766208"/>
        <c:scaling>
          <c:orientation val="minMax"/>
        </c:scaling>
        <c:delete val="1"/>
        <c:axPos val="l"/>
        <c:majorGridlines/>
        <c:numFmt formatCode="0.0" sourceLinked="1"/>
        <c:tickLblPos val="nextTo"/>
        <c:crossAx val="118764672"/>
        <c:crosses val="autoZero"/>
        <c:crossBetween val="between"/>
        <c:dispUnits>
          <c:builtInUnit val="thousands"/>
        </c:dispUnits>
      </c:valAx>
      <c:spPr>
        <a:solidFill>
          <a:schemeClr val="bg2">
            <a:lumMod val="90000"/>
          </a:schemeClr>
        </a:solidFill>
      </c:spPr>
    </c:plotArea>
    <c:legend>
      <c:legendPos val="b"/>
      <c:layout>
        <c:manualLayout>
          <c:xMode val="edge"/>
          <c:yMode val="edge"/>
          <c:x val="0.34972101053099364"/>
          <c:y val="0.83174578107536168"/>
          <c:w val="0.28325856686594392"/>
          <c:h val="0.1098089827491046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8206187608164654E-2"/>
          <c:y val="2.6390574496924207E-2"/>
          <c:w val="0.90550820333057402"/>
          <c:h val="0.73462120738192072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(профицит)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5.7936507936507953E-2"/>
                  <c:y val="-8.818892711917422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398,1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1"/>
              <c:layout>
                <c:manualLayout>
                  <c:x val="-3.7297712785901778E-2"/>
                  <c:y val="8.13033051819414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632,2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2"/>
              <c:layout>
                <c:manualLayout>
                  <c:x val="-0.15714285714285717"/>
                  <c:y val="2.304035032843290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285,4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3"/>
              <c:layout>
                <c:manualLayout>
                  <c:x val="6.3492063492063501E-3"/>
                  <c:y val="-8.739443228026265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315,7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4"/>
              <c:layout>
                <c:manualLayout>
                  <c:x val="-0.10634545681789775"/>
                  <c:y val="0.1183797309978104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r>
                      <a:rPr lang="en-US" smtClean="0"/>
                      <a:t>16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598,5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5"/>
              <c:layout>
                <c:manualLayout>
                  <c:x val="-8.2138982627171592E-2"/>
                  <c:y val="7.60066729225315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-48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069,5</a:t>
                    </a:r>
                    <a:endParaRPr lang="en-US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Лист1!$A$2:$A$9</c:f>
              <c:strCache>
                <c:ptCount val="8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(факт)</c:v>
                </c:pt>
                <c:pt idx="3">
                  <c:v>2017 год (факт)</c:v>
                </c:pt>
                <c:pt idx="4">
                  <c:v>2018 год (план)</c:v>
                </c:pt>
                <c:pt idx="5">
                  <c:v>2019 год (план)</c:v>
                </c:pt>
                <c:pt idx="6">
                  <c:v>2020 год (прогноз)</c:v>
                </c:pt>
                <c:pt idx="7">
                  <c:v>2021 год (прогноз)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8398.1</c:v>
                </c:pt>
                <c:pt idx="1">
                  <c:v>-3632.2</c:v>
                </c:pt>
                <c:pt idx="2">
                  <c:v>46285.4</c:v>
                </c:pt>
                <c:pt idx="3">
                  <c:v>36315.699999999997</c:v>
                </c:pt>
                <c:pt idx="4">
                  <c:v>-16598.5</c:v>
                </c:pt>
                <c:pt idx="5">
                  <c:v>-48069.5</c:v>
                </c:pt>
                <c:pt idx="6" formatCode="0.0">
                  <c:v>0</c:v>
                </c:pt>
                <c:pt idx="7" formatCode="0.0">
                  <c:v>0</c:v>
                </c:pt>
              </c:numCache>
            </c:numRef>
          </c:val>
        </c:ser>
        <c:dLbls>
          <c:showVal val="1"/>
        </c:dLbls>
        <c:marker val="1"/>
        <c:axId val="118717440"/>
        <c:axId val="118719232"/>
      </c:lineChart>
      <c:catAx>
        <c:axId val="118717440"/>
        <c:scaling>
          <c:orientation val="minMax"/>
        </c:scaling>
        <c:delete val="1"/>
        <c:axPos val="b"/>
        <c:tickLblPos val="nextTo"/>
        <c:crossAx val="118719232"/>
        <c:crosses val="autoZero"/>
        <c:auto val="1"/>
        <c:lblAlgn val="ctr"/>
        <c:lblOffset val="100"/>
      </c:catAx>
      <c:valAx>
        <c:axId val="1187192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8717440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hart>
    <c:autoTitleDeleted val="1"/>
    <c:view3D>
      <c:rotX val="60"/>
      <c:rotY val="170"/>
      <c:perspective val="30"/>
    </c:view3D>
    <c:plotArea>
      <c:layout>
        <c:manualLayout>
          <c:layoutTarget val="inner"/>
          <c:xMode val="edge"/>
          <c:yMode val="edge"/>
          <c:x val="5.2577038981238479E-2"/>
          <c:y val="5.5077411645967966E-2"/>
          <c:w val="0.60383141343443281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12"/>
          </c:dPt>
          <c:dLbls>
            <c:dLbl>
              <c:idx val="0"/>
              <c:layout>
                <c:manualLayout>
                  <c:x val="0.10311290949742394"/>
                  <c:y val="0.1286644067822057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77717021483427E-2"/>
                  <c:y val="1.16306543324492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118158841255951E-2"/>
                  <c:y val="2.34110668279851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- 72,0%</c:v>
                </c:pt>
                <c:pt idx="1">
                  <c:v>Налоги на совокупный доход - 8,9%</c:v>
                </c:pt>
                <c:pt idx="2">
                  <c:v>Земельный налог - 6,3%</c:v>
                </c:pt>
                <c:pt idx="3">
                  <c:v>Акцизы - 8,0%</c:v>
                </c:pt>
                <c:pt idx="4">
                  <c:v>Налог на имущество физических лиц - 3,4%</c:v>
                </c:pt>
                <c:pt idx="5">
                  <c:v>Госпошлина - 1,4%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72.5</c:v>
                </c:pt>
                <c:pt idx="1">
                  <c:v>8.8000000000000007</c:v>
                </c:pt>
                <c:pt idx="2">
                  <c:v>6.3</c:v>
                </c:pt>
                <c:pt idx="3">
                  <c:v>7.6</c:v>
                </c:pt>
                <c:pt idx="4">
                  <c:v>3.4</c:v>
                </c:pt>
                <c:pt idx="5">
                  <c:v>1.4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5497302420530812"/>
          <c:y val="5.7738238953259025E-2"/>
          <c:w val="0.33576771653543308"/>
          <c:h val="0.9142133445783318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5.8288224744402824E-2"/>
          <c:y val="0"/>
          <c:w val="0.52954001842932485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0033124237363001E-2"/>
                  <c:y val="-5.059368023313851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0,5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73,2 %</c:v>
                </c:pt>
                <c:pt idx="1">
                  <c:v>Доходы от продажи имущества 15,8 %</c:v>
                </c:pt>
                <c:pt idx="2">
                  <c:v>Штрафы 6,8 %</c:v>
                </c:pt>
                <c:pt idx="3">
                  <c:v>Платежи при пользовании природными ресурсами 3,7%</c:v>
                </c:pt>
                <c:pt idx="4">
                  <c:v>Доходы от оказания платных услуг 0,5 %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73.2</c:v>
                </c:pt>
                <c:pt idx="1">
                  <c:v>15.8</c:v>
                </c:pt>
                <c:pt idx="2">
                  <c:v>6.8</c:v>
                </c:pt>
                <c:pt idx="3">
                  <c:v>3.7</c:v>
                </c:pt>
                <c:pt idx="4">
                  <c:v>0.5</c:v>
                </c:pt>
              </c:numCache>
            </c:numRef>
          </c:val>
        </c:ser>
        <c:dLbls/>
        <c:firstSliceAng val="68"/>
        <c:holeSize val="50"/>
      </c:doughnutChart>
    </c:plotArea>
    <c:legend>
      <c:legendPos val="r"/>
      <c:layout>
        <c:manualLayout>
          <c:xMode val="edge"/>
          <c:yMode val="edge"/>
          <c:x val="0.66093741685097585"/>
          <c:y val="1.441588619974468E-2"/>
          <c:w val="0.33017001378931776"/>
          <c:h val="0.97608456432089463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60"/>
      <c:depthPercent val="100"/>
      <c:rAngAx val="1"/>
    </c:view3D>
    <c:plotArea>
      <c:layout>
        <c:manualLayout>
          <c:layoutTarget val="inner"/>
          <c:xMode val="edge"/>
          <c:yMode val="edge"/>
          <c:x val="9.2454534241958028E-2"/>
          <c:y val="3.4345155783681046E-2"/>
          <c:w val="0.90908637466207454"/>
          <c:h val="0.88428910597211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1.5034859140460806E-2"/>
                  <c:y val="0.2757385617284354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02675958379059E-2"/>
                  <c:y val="0.2400399138657796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97173221240263E-2"/>
                  <c:y val="0.2259993987596149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96106216508672E-2"/>
                  <c:y val="0.202305952933334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1212391926003E-2"/>
                  <c:y val="0.1867439565538470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912123919260207E-2"/>
                  <c:y val="0.3319892560957280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11E-2"/>
                  <c:y val="0.2074932850598300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 факт</c:v>
                </c:pt>
                <c:pt idx="1">
                  <c:v>2018 г ожидаемое</c:v>
                </c:pt>
                <c:pt idx="2">
                  <c:v>2019 г прогноз</c:v>
                </c:pt>
                <c:pt idx="3">
                  <c:v>2020 г прогноз</c:v>
                </c:pt>
                <c:pt idx="4">
                  <c:v>2021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343828</c:v>
                </c:pt>
                <c:pt idx="1">
                  <c:v>380569</c:v>
                </c:pt>
                <c:pt idx="2">
                  <c:v>367684</c:v>
                </c:pt>
                <c:pt idx="3">
                  <c:v>440678</c:v>
                </c:pt>
                <c:pt idx="4">
                  <c:v>445608</c:v>
                </c:pt>
              </c:numCache>
            </c:numRef>
          </c:val>
        </c:ser>
        <c:dLbls/>
        <c:gapWidth val="26"/>
        <c:gapDepth val="38"/>
        <c:shape val="cylinder"/>
        <c:axId val="135459968"/>
        <c:axId val="135461504"/>
        <c:axId val="0"/>
      </c:bar3DChart>
      <c:catAx>
        <c:axId val="135459968"/>
        <c:scaling>
          <c:orientation val="minMax"/>
        </c:scaling>
        <c:axPos val="b"/>
        <c:numFmt formatCode="General" sourceLinked="1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rgbClr val="003E6C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35461504"/>
        <c:crosses val="autoZero"/>
        <c:auto val="1"/>
        <c:lblAlgn val="ctr"/>
        <c:lblOffset val="15"/>
      </c:catAx>
      <c:valAx>
        <c:axId val="135461504"/>
        <c:scaling>
          <c:orientation val="minMax"/>
        </c:scaling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tickLblPos val="nextTo"/>
        <c:txPr>
          <a:bodyPr/>
          <a:lstStyle/>
          <a:p>
            <a:pPr>
              <a:defRPr sz="1200" b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459968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1100485499191268E-2"/>
          <c:y val="8.8773645579182742E-2"/>
          <c:w val="0.79669416406909965"/>
          <c:h val="0.6238264408532996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dLbls>
            <c:dLbl>
              <c:idx val="0"/>
              <c:layout>
                <c:manualLayout>
                  <c:x val="-2.9919794368060589E-2"/>
                  <c:y val="7.78852939733482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923285424051E-2"/>
                  <c:y val="0.1078411762707899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069246406803816E-2"/>
                  <c:y val="9.58588233518132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942876503661893E-2"/>
                  <c:y val="0.1138323527302781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919794368060589E-2"/>
                  <c:y val="8.98676468923249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21869844554703E-2"/>
                  <c:y val="9.585882335181324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195616309945764E-2"/>
                  <c:y val="0.1018499998113014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rgbClr val="591D3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2020 г</c:v>
                </c:pt>
                <c:pt idx="4">
                  <c:v>2021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343.82799999999992</c:v>
                </c:pt>
                <c:pt idx="1">
                  <c:v>380.56900000000002</c:v>
                </c:pt>
                <c:pt idx="2">
                  <c:v>367.68400000000008</c:v>
                </c:pt>
                <c:pt idx="3">
                  <c:v>440.678</c:v>
                </c:pt>
                <c:pt idx="4" formatCode="0.000">
                  <c:v>445.608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по НДФЛ %</c:v>
                </c:pt>
              </c:strCache>
            </c:strRef>
          </c:tx>
          <c:spPr>
            <a:ln>
              <a:solidFill>
                <a:srgbClr val="003192"/>
              </a:solidFill>
            </a:ln>
          </c:spPr>
          <c:marker>
            <c:spPr>
              <a:solidFill>
                <a:srgbClr val="0044CC"/>
              </a:solidFill>
              <a:ln>
                <a:solidFill>
                  <a:srgbClr val="003192"/>
                </a:solidFill>
              </a:ln>
            </c:spPr>
          </c:marker>
          <c:dLbls>
            <c:dLbl>
              <c:idx val="0"/>
              <c:layout>
                <c:manualLayout>
                  <c:x val="-4.7828960623960796E-2"/>
                  <c:y val="-8.56650848318440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893100389975519E-2"/>
                  <c:y val="-9.57433301061786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398445370476668E-2"/>
                  <c:y val="-9.57433301061786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9679301169926541E-3"/>
                  <c:y val="-9.57433301061786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9.57433301061786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44CC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2020 г</c:v>
                </c:pt>
                <c:pt idx="4">
                  <c:v>2021 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51</c:v>
                </c:pt>
                <c:pt idx="1">
                  <c:v>47</c:v>
                </c:pt>
                <c:pt idx="2">
                  <c:v>41</c:v>
                </c:pt>
                <c:pt idx="3">
                  <c:v>47</c:v>
                </c:pt>
                <c:pt idx="4">
                  <c:v>46</c:v>
                </c:pt>
              </c:numCache>
            </c:numRef>
          </c:val>
        </c:ser>
        <c:dLbls/>
        <c:marker val="1"/>
        <c:axId val="135544192"/>
        <c:axId val="135558272"/>
      </c:lineChart>
      <c:catAx>
        <c:axId val="1355441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558272"/>
        <c:crosses val="autoZero"/>
        <c:auto val="1"/>
        <c:lblAlgn val="ctr"/>
        <c:lblOffset val="100"/>
      </c:catAx>
      <c:valAx>
        <c:axId val="1355582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544192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4185683756577157"/>
          <c:y val="2.9621840875758325E-3"/>
          <c:w val="0.14850435126557754"/>
          <c:h val="0.97967021811157573"/>
        </c:manualLayout>
      </c:layout>
      <c:txPr>
        <a:bodyPr/>
        <a:lstStyle/>
        <a:p>
          <a:pPr>
            <a:defRPr sz="120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rgbClr val="ED511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Нормативно правовые документы Свердловской области, решения Думы городского округа</a:t>
          </a:r>
          <a:endParaRPr lang="ru-RU" dirty="0"/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7C8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Налоговый кодекс Российской Федерации</a:t>
          </a:r>
          <a:endParaRPr lang="ru-RU" dirty="0"/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B3ADF0-E735-4E14-9572-BB8CEAF17B3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78768-44F3-487D-861C-A6D33B9E7B92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</a:t>
          </a:r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– 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500" dirty="0">
            <a:solidFill>
              <a:schemeClr val="tx2">
                <a:lumMod val="75000"/>
              </a:schemeClr>
            </a:solidFill>
          </a:endParaRPr>
        </a:p>
      </dgm:t>
    </dgm:pt>
    <dgm:pt modelId="{9E86ACC6-31D6-49F6-BF11-3BC4DB2CCD08}" type="parTrans" cxnId="{73EED714-6E78-4B17-A46A-DF56B27E6D2B}">
      <dgm:prSet/>
      <dgm:spPr/>
      <dgm:t>
        <a:bodyPr/>
        <a:lstStyle/>
        <a:p>
          <a:endParaRPr lang="ru-RU"/>
        </a:p>
      </dgm:t>
    </dgm:pt>
    <dgm:pt modelId="{9DC1AF26-C630-4AA5-A9A5-33A030C46EF3}" type="sibTrans" cxnId="{73EED714-6E78-4B17-A46A-DF56B27E6D2B}">
      <dgm:prSet/>
      <dgm:spPr/>
      <dgm:t>
        <a:bodyPr/>
        <a:lstStyle/>
        <a:p>
          <a:endParaRPr lang="ru-RU"/>
        </a:p>
      </dgm:t>
    </dgm:pt>
    <dgm:pt modelId="{F0835112-9D06-4EE4-957B-9088B1BC37B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1276FB3-15C1-4603-84A3-73D68C65F586}" type="parTrans" cxnId="{A76168F6-1E28-45FA-9B4B-B8FDA6C8C501}">
      <dgm:prSet/>
      <dgm:spPr/>
      <dgm:t>
        <a:bodyPr/>
        <a:lstStyle/>
        <a:p>
          <a:endParaRPr lang="ru-RU"/>
        </a:p>
      </dgm:t>
    </dgm:pt>
    <dgm:pt modelId="{D42C7685-FD08-4338-B869-A7BBA4DB29B0}" type="sibTrans" cxnId="{A76168F6-1E28-45FA-9B4B-B8FDA6C8C501}">
      <dgm:prSet/>
      <dgm:spPr/>
      <dgm:t>
        <a:bodyPr/>
        <a:lstStyle/>
        <a:p>
          <a:endParaRPr lang="ru-RU"/>
        </a:p>
      </dgm:t>
    </dgm:pt>
    <dgm:pt modelId="{671571D6-61D6-431A-A020-ADBD6C6E56C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  <a:endParaRPr lang="ru-RU" sz="1500" b="1" dirty="0" smtClean="0">
            <a:solidFill>
              <a:schemeClr val="tx2">
                <a:lumMod val="75000"/>
              </a:schemeClr>
            </a:solidFill>
          </a:endParaRPr>
        </a:p>
        <a:p>
          <a:pPr algn="ctr"/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500" dirty="0">
            <a:solidFill>
              <a:schemeClr val="tx2">
                <a:lumMod val="75000"/>
              </a:schemeClr>
            </a:solidFill>
          </a:endParaRPr>
        </a:p>
      </dgm:t>
    </dgm:pt>
    <dgm:pt modelId="{AF01F8FA-0250-459B-AA4B-F1F0805BE18A}" type="parTrans" cxnId="{28DAA396-66D7-4D20-85BF-8E60271E7E8F}">
      <dgm:prSet/>
      <dgm:spPr/>
      <dgm:t>
        <a:bodyPr/>
        <a:lstStyle/>
        <a:p>
          <a:endParaRPr lang="ru-RU"/>
        </a:p>
      </dgm:t>
    </dgm:pt>
    <dgm:pt modelId="{8E3AE2C9-9988-44EC-AAF0-9746873D3E82}" type="sibTrans" cxnId="{28DAA396-66D7-4D20-85BF-8E60271E7E8F}">
      <dgm:prSet/>
      <dgm:spPr/>
      <dgm:t>
        <a:bodyPr/>
        <a:lstStyle/>
        <a:p>
          <a:endParaRPr lang="ru-RU"/>
        </a:p>
      </dgm:t>
    </dgm:pt>
    <dgm:pt modelId="{9EB4B7E0-C772-4947-B12C-116B0E4CA6E4}" type="pres">
      <dgm:prSet presAssocID="{7FB3ADF0-E735-4E14-9572-BB8CEAF17B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B8BDD8-D796-483D-BB22-9E1C71C92EBD}" type="pres">
      <dgm:prSet presAssocID="{91C78768-44F3-487D-861C-A6D33B9E7B92}" presName="composite" presStyleCnt="0"/>
      <dgm:spPr/>
    </dgm:pt>
    <dgm:pt modelId="{B066EAE2-9D65-4FDB-A9C0-1ECC92CB9133}" type="pres">
      <dgm:prSet presAssocID="{91C78768-44F3-487D-861C-A6D33B9E7B92}" presName="LShape" presStyleLbl="alignNode1" presStyleIdx="0" presStyleCnt="5" custScaleY="106156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5C754D68-59CA-4A96-B23D-62F8B14D35B6}" type="pres">
      <dgm:prSet presAssocID="{91C78768-44F3-487D-861C-A6D33B9E7B92}" presName="ParentText" presStyleLbl="revTx" presStyleIdx="0" presStyleCnt="3" custScaleX="89674" custScaleY="90082" custLinFactNeighborX="2073" custLinFactNeighborY="4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60EF9-00CC-4650-93D6-19E62B565F64}" type="pres">
      <dgm:prSet presAssocID="{91C78768-44F3-487D-861C-A6D33B9E7B92}" presName="Triangle" presStyleLbl="alignNode1" presStyleIdx="1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B629D178-4EA2-4E0D-98B2-BEF77F322F55}" type="pres">
      <dgm:prSet presAssocID="{9DC1AF26-C630-4AA5-A9A5-33A030C46EF3}" presName="sibTrans" presStyleCnt="0"/>
      <dgm:spPr/>
    </dgm:pt>
    <dgm:pt modelId="{97533B5D-7298-48D9-97C4-2CF6B64BAA3A}" type="pres">
      <dgm:prSet presAssocID="{9DC1AF26-C630-4AA5-A9A5-33A030C46EF3}" presName="space" presStyleCnt="0"/>
      <dgm:spPr/>
    </dgm:pt>
    <dgm:pt modelId="{3FA63BC7-0810-49D2-B56B-A52DA5CE559B}" type="pres">
      <dgm:prSet presAssocID="{F0835112-9D06-4EE4-957B-9088B1BC37B3}" presName="composite" presStyleCnt="0"/>
      <dgm:spPr/>
    </dgm:pt>
    <dgm:pt modelId="{2D7A526E-7A33-4E8A-8766-AA65D1CF9174}" type="pres">
      <dgm:prSet presAssocID="{F0835112-9D06-4EE4-957B-9088B1BC37B3}" presName="LShape" presStyleLbl="alignNode1" presStyleIdx="2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</dgm:spPr>
    </dgm:pt>
    <dgm:pt modelId="{85EAB2FF-62E5-486E-931B-206E0880052C}" type="pres">
      <dgm:prSet presAssocID="{F0835112-9D06-4EE4-957B-9088B1BC37B3}" presName="ParentText" presStyleLbl="revTx" presStyleIdx="1" presStyleCnt="3" custScaleX="93501" custLinFactNeighborX="1596" custLinFactNeighborY="8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9EC9D-7A05-47CF-8B7E-C86D0FD8DA89}" type="pres">
      <dgm:prSet presAssocID="{F0835112-9D06-4EE4-957B-9088B1BC37B3}" presName="Triangle" presStyleLbl="alignNode1" presStyleIdx="3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4AA21861-5DCF-43D0-A3CC-D325048D3347}" type="pres">
      <dgm:prSet presAssocID="{D42C7685-FD08-4338-B869-A7BBA4DB29B0}" presName="sibTrans" presStyleCnt="0"/>
      <dgm:spPr/>
    </dgm:pt>
    <dgm:pt modelId="{38EF3BD0-B6FF-4B31-84D0-8F23C17DAB21}" type="pres">
      <dgm:prSet presAssocID="{D42C7685-FD08-4338-B869-A7BBA4DB29B0}" presName="space" presStyleCnt="0"/>
      <dgm:spPr/>
    </dgm:pt>
    <dgm:pt modelId="{052A509E-2937-448D-AB33-8F449D4B55AA}" type="pres">
      <dgm:prSet presAssocID="{671571D6-61D6-431A-A020-ADBD6C6E56CE}" presName="composite" presStyleCnt="0"/>
      <dgm:spPr/>
    </dgm:pt>
    <dgm:pt modelId="{F821AD84-9A41-48F7-A7DC-1AC11A86F6DA}" type="pres">
      <dgm:prSet presAssocID="{671571D6-61D6-431A-A020-ADBD6C6E56CE}" presName="LShape" presStyleLbl="alignNode1" presStyleIdx="4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</dgm:pt>
    <dgm:pt modelId="{195874D9-CB26-4CF1-BF65-66A655C7CCD9}" type="pres">
      <dgm:prSet presAssocID="{671571D6-61D6-431A-A020-ADBD6C6E56CE}" presName="ParentText" presStyleLbl="revTx" presStyleIdx="2" presStyleCnt="3" custScaleX="94575" custScaleY="148466" custLinFactNeighborX="2819" custLinFactNeighborY="317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EED714-6E78-4B17-A46A-DF56B27E6D2B}" srcId="{7FB3ADF0-E735-4E14-9572-BB8CEAF17B34}" destId="{91C78768-44F3-487D-861C-A6D33B9E7B92}" srcOrd="0" destOrd="0" parTransId="{9E86ACC6-31D6-49F6-BF11-3BC4DB2CCD08}" sibTransId="{9DC1AF26-C630-4AA5-A9A5-33A030C46EF3}"/>
    <dgm:cxn modelId="{28DAA396-66D7-4D20-85BF-8E60271E7E8F}" srcId="{7FB3ADF0-E735-4E14-9572-BB8CEAF17B34}" destId="{671571D6-61D6-431A-A020-ADBD6C6E56CE}" srcOrd="2" destOrd="0" parTransId="{AF01F8FA-0250-459B-AA4B-F1F0805BE18A}" sibTransId="{8E3AE2C9-9988-44EC-AAF0-9746873D3E82}"/>
    <dgm:cxn modelId="{A76168F6-1E28-45FA-9B4B-B8FDA6C8C501}" srcId="{7FB3ADF0-E735-4E14-9572-BB8CEAF17B34}" destId="{F0835112-9D06-4EE4-957B-9088B1BC37B3}" srcOrd="1" destOrd="0" parTransId="{81276FB3-15C1-4603-84A3-73D68C65F586}" sibTransId="{D42C7685-FD08-4338-B869-A7BBA4DB29B0}"/>
    <dgm:cxn modelId="{25861D11-7BF6-418B-B49E-044ADA965DB1}" type="presOf" srcId="{F0835112-9D06-4EE4-957B-9088B1BC37B3}" destId="{85EAB2FF-62E5-486E-931B-206E0880052C}" srcOrd="0" destOrd="0" presId="urn:microsoft.com/office/officeart/2009/3/layout/StepUpProcess"/>
    <dgm:cxn modelId="{FF829E53-F83A-44AC-A13D-9B94DA21838B}" type="presOf" srcId="{7FB3ADF0-E735-4E14-9572-BB8CEAF17B34}" destId="{9EB4B7E0-C772-4947-B12C-116B0E4CA6E4}" srcOrd="0" destOrd="0" presId="urn:microsoft.com/office/officeart/2009/3/layout/StepUpProcess"/>
    <dgm:cxn modelId="{B88FA9F8-87D3-42D9-BA8E-D0B3E11F083F}" type="presOf" srcId="{671571D6-61D6-431A-A020-ADBD6C6E56CE}" destId="{195874D9-CB26-4CF1-BF65-66A655C7CCD9}" srcOrd="0" destOrd="0" presId="urn:microsoft.com/office/officeart/2009/3/layout/StepUpProcess"/>
    <dgm:cxn modelId="{68919622-12D4-467E-BA9C-67AF4225844A}" type="presOf" srcId="{91C78768-44F3-487D-861C-A6D33B9E7B92}" destId="{5C754D68-59CA-4A96-B23D-62F8B14D35B6}" srcOrd="0" destOrd="0" presId="urn:microsoft.com/office/officeart/2009/3/layout/StepUpProcess"/>
    <dgm:cxn modelId="{F9851876-7604-4490-B757-FBA317056990}" type="presParOf" srcId="{9EB4B7E0-C772-4947-B12C-116B0E4CA6E4}" destId="{88B8BDD8-D796-483D-BB22-9E1C71C92EBD}" srcOrd="0" destOrd="0" presId="urn:microsoft.com/office/officeart/2009/3/layout/StepUpProcess"/>
    <dgm:cxn modelId="{A40EDAAF-0BA2-4150-BAB0-B7203D2DBDA7}" type="presParOf" srcId="{88B8BDD8-D796-483D-BB22-9E1C71C92EBD}" destId="{B066EAE2-9D65-4FDB-A9C0-1ECC92CB9133}" srcOrd="0" destOrd="0" presId="urn:microsoft.com/office/officeart/2009/3/layout/StepUpProcess"/>
    <dgm:cxn modelId="{DF69C32B-182C-45EB-BD4A-FAF109272DDE}" type="presParOf" srcId="{88B8BDD8-D796-483D-BB22-9E1C71C92EBD}" destId="{5C754D68-59CA-4A96-B23D-62F8B14D35B6}" srcOrd="1" destOrd="0" presId="urn:microsoft.com/office/officeart/2009/3/layout/StepUpProcess"/>
    <dgm:cxn modelId="{B0FB80AA-7F9D-4A6A-BE91-B254F5243242}" type="presParOf" srcId="{88B8BDD8-D796-483D-BB22-9E1C71C92EBD}" destId="{B8B60EF9-00CC-4650-93D6-19E62B565F64}" srcOrd="2" destOrd="0" presId="urn:microsoft.com/office/officeart/2009/3/layout/StepUpProcess"/>
    <dgm:cxn modelId="{722169DD-99B4-4FF5-8752-DA72AA92188A}" type="presParOf" srcId="{9EB4B7E0-C772-4947-B12C-116B0E4CA6E4}" destId="{B629D178-4EA2-4E0D-98B2-BEF77F322F55}" srcOrd="1" destOrd="0" presId="urn:microsoft.com/office/officeart/2009/3/layout/StepUpProcess"/>
    <dgm:cxn modelId="{CD663191-2045-414E-9740-24AF221A1A57}" type="presParOf" srcId="{B629D178-4EA2-4E0D-98B2-BEF77F322F55}" destId="{97533B5D-7298-48D9-97C4-2CF6B64BAA3A}" srcOrd="0" destOrd="0" presId="urn:microsoft.com/office/officeart/2009/3/layout/StepUpProcess"/>
    <dgm:cxn modelId="{10505942-C01A-4304-BEA0-97824E1FCC49}" type="presParOf" srcId="{9EB4B7E0-C772-4947-B12C-116B0E4CA6E4}" destId="{3FA63BC7-0810-49D2-B56B-A52DA5CE559B}" srcOrd="2" destOrd="0" presId="urn:microsoft.com/office/officeart/2009/3/layout/StepUpProcess"/>
    <dgm:cxn modelId="{63728876-3F28-4CE2-A260-DBB526D80DF3}" type="presParOf" srcId="{3FA63BC7-0810-49D2-B56B-A52DA5CE559B}" destId="{2D7A526E-7A33-4E8A-8766-AA65D1CF9174}" srcOrd="0" destOrd="0" presId="urn:microsoft.com/office/officeart/2009/3/layout/StepUpProcess"/>
    <dgm:cxn modelId="{2CDA7B57-65D4-484F-BE4C-A36B51C58D7B}" type="presParOf" srcId="{3FA63BC7-0810-49D2-B56B-A52DA5CE559B}" destId="{85EAB2FF-62E5-486E-931B-206E0880052C}" srcOrd="1" destOrd="0" presId="urn:microsoft.com/office/officeart/2009/3/layout/StepUpProcess"/>
    <dgm:cxn modelId="{A563402B-BCD9-448B-9EEE-61C6518B3203}" type="presParOf" srcId="{3FA63BC7-0810-49D2-B56B-A52DA5CE559B}" destId="{5909EC9D-7A05-47CF-8B7E-C86D0FD8DA89}" srcOrd="2" destOrd="0" presId="urn:microsoft.com/office/officeart/2009/3/layout/StepUpProcess"/>
    <dgm:cxn modelId="{4D1A4393-9D1D-4BF6-8094-969C0926B6E4}" type="presParOf" srcId="{9EB4B7E0-C772-4947-B12C-116B0E4CA6E4}" destId="{4AA21861-5DCF-43D0-A3CC-D325048D3347}" srcOrd="3" destOrd="0" presId="urn:microsoft.com/office/officeart/2009/3/layout/StepUpProcess"/>
    <dgm:cxn modelId="{F596E2F1-674D-432B-BA35-ECB54EBD8681}" type="presParOf" srcId="{4AA21861-5DCF-43D0-A3CC-D325048D3347}" destId="{38EF3BD0-B6FF-4B31-84D0-8F23C17DAB21}" srcOrd="0" destOrd="0" presId="urn:microsoft.com/office/officeart/2009/3/layout/StepUpProcess"/>
    <dgm:cxn modelId="{9A5093B1-263E-4CBA-8623-614CB95F0146}" type="presParOf" srcId="{9EB4B7E0-C772-4947-B12C-116B0E4CA6E4}" destId="{052A509E-2937-448D-AB33-8F449D4B55AA}" srcOrd="4" destOrd="0" presId="urn:microsoft.com/office/officeart/2009/3/layout/StepUpProcess"/>
    <dgm:cxn modelId="{D54E7799-8143-47BA-8EAB-335809FF0552}" type="presParOf" srcId="{052A509E-2937-448D-AB33-8F449D4B55AA}" destId="{F821AD84-9A41-48F7-A7DC-1AC11A86F6DA}" srcOrd="0" destOrd="0" presId="urn:microsoft.com/office/officeart/2009/3/layout/StepUpProcess"/>
    <dgm:cxn modelId="{547396B7-C5DE-40DD-AE05-5A7897D968FD}" type="presParOf" srcId="{052A509E-2937-448D-AB33-8F449D4B55AA}" destId="{195874D9-CB26-4CF1-BF65-66A655C7CC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084ADA-1D9A-4EF1-BE80-A0E13F9ACA8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ScaleY="101419" custLinFactNeighborX="-968" custLinFactNeighborY="3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0892DD68-57C2-425B-B55E-E4E9BAE51191}" type="presOf" srcId="{D500752C-15E7-4FA8-AAFE-AAE1FF021EB8}" destId="{0B5BED9C-BD02-46E0-AAD2-45DFC4E1F493}" srcOrd="0" destOrd="0" presId="urn:microsoft.com/office/officeart/2005/8/layout/vList2"/>
    <dgm:cxn modelId="{D6118356-66E2-4F47-93E8-14E6AAA6BFC0}" type="presOf" srcId="{A5084ADA-1D9A-4EF1-BE80-A0E13F9ACA81}" destId="{0750DEC2-83F9-472B-907C-A18B82D5D759}" srcOrd="0" destOrd="0" presId="urn:microsoft.com/office/officeart/2005/8/layout/vList2"/>
    <dgm:cxn modelId="{6A302D6A-CAF6-45F4-941D-0E3F07E3456D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084ADA-1D9A-4EF1-BE80-A0E13F9ACA8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ScaleX="93963" custLinFactNeighborY="-92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59F2E46F-DEA5-4196-B10A-F81FECE6F1A5}" type="presOf" srcId="{D500752C-15E7-4FA8-AAFE-AAE1FF021EB8}" destId="{0B5BED9C-BD02-46E0-AAD2-45DFC4E1F493}" srcOrd="0" destOrd="0" presId="urn:microsoft.com/office/officeart/2005/8/layout/vList2"/>
    <dgm:cxn modelId="{48B9D7D8-024C-4752-9E03-0F291691CC15}" type="presOf" srcId="{A5084ADA-1D9A-4EF1-BE80-A0E13F9ACA81}" destId="{0750DEC2-83F9-472B-907C-A18B82D5D759}" srcOrd="0" destOrd="0" presId="urn:microsoft.com/office/officeart/2005/8/layout/vList2"/>
    <dgm:cxn modelId="{154C57F5-386C-44B6-A0D8-11827051ACE4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823AF308-C583-44F8-BFD5-3B48AB1F6C94}" type="presOf" srcId="{B8E317C9-700F-4EC5-BF8B-04DC95CD755A}" destId="{98A79825-35D1-4358-BC6B-346D136CB426}" srcOrd="0" destOrd="0" presId="urn:microsoft.com/office/officeart/2005/8/layout/vList2"/>
    <dgm:cxn modelId="{DF97909A-9AC9-40FF-87EC-C1BC16A1FF2C}" type="presOf" srcId="{BF9C0867-C117-4537-B102-846BA0E23961}" destId="{A4293B3D-8D94-4A45-9D44-9A3D436DE592}" srcOrd="0" destOrd="0" presId="urn:microsoft.com/office/officeart/2005/8/layout/vList2"/>
    <dgm:cxn modelId="{DF4A7D82-0CF3-461D-A093-DECA93EF41DD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886A43-564F-46BC-8841-01ECF77B74CF}" type="presOf" srcId="{B8E317C9-700F-4EC5-BF8B-04DC95CD755A}" destId="{98A79825-35D1-4358-BC6B-346D136CB426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6BF18D43-7D28-421B-9EB1-6B01FC08B1AB}" type="presOf" srcId="{BF9C0867-C117-4537-B102-846BA0E23961}" destId="{A4293B3D-8D94-4A45-9D44-9A3D436DE592}" srcOrd="0" destOrd="0" presId="urn:microsoft.com/office/officeart/2005/8/layout/vList2"/>
    <dgm:cxn modelId="{307381BC-C93C-42C4-AC7F-E6531EDD712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r"/>
          <a:r>
            <a:rPr lang="ru-RU" sz="5000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endParaRPr lang="ru-RU" sz="5000" dirty="0">
            <a:solidFill>
              <a:schemeClr val="accent3">
                <a:lumMod val="75000"/>
              </a:schemeClr>
            </a:solidFill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   Расходы</a:t>
          </a:r>
          <a:endParaRPr lang="ru-RU" sz="5000" dirty="0">
            <a:solidFill>
              <a:schemeClr val="accent1">
                <a:lumMod val="75000"/>
              </a:schemeClr>
            </a:solidFill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tx2">
                  <a:lumMod val="75000"/>
                </a:schemeClr>
              </a:solidFill>
            </a:rPr>
            <a:t>  Дефицит</a:t>
          </a: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0683" custLinFactNeighborY="-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21748" custScaleY="26036" custLinFactNeighborX="77330" custLinFactNeighborY="-12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19837" custScaleY="25874" custLinFactNeighborX="78219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C36AE-44F8-4169-A94C-F78C009AD35C}" type="presOf" srcId="{9FB3EF13-6471-457B-B469-0E0792C83EA8}" destId="{DD7F322A-778E-412E-AD06-CFF69F88E200}" srcOrd="0" destOrd="0" presId="urn:microsoft.com/office/officeart/2005/8/layout/vList5"/>
    <dgm:cxn modelId="{39C6EF26-761C-4061-AF5A-EBA77A499BDB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9246704E-E35C-493E-8FF7-03C9DBBF4520}" type="presOf" srcId="{B1DD4913-82E5-4CA3-8A01-DB8390031673}" destId="{9ACEE274-9A7E-4EF9-AFD8-06C88FDEB18D}" srcOrd="0" destOrd="0" presId="urn:microsoft.com/office/officeart/2005/8/layout/vList5"/>
    <dgm:cxn modelId="{43ABB1D5-CD3F-4F6D-82B1-B30F4706E4EF}" type="presOf" srcId="{A85734B7-5787-4D5F-8E59-8BC285AB70AC}" destId="{69B0FF53-105E-4DA2-BDCC-4D26CC03D5F9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CC2C39D6-BC69-4C8B-B6F0-292D6F896819}" type="presParOf" srcId="{69B0FF53-105E-4DA2-BDCC-4D26CC03D5F9}" destId="{A7AC80D2-6EBA-4D02-B9A7-C35DE5E1C549}" srcOrd="0" destOrd="0" presId="urn:microsoft.com/office/officeart/2005/8/layout/vList5"/>
    <dgm:cxn modelId="{6406E507-E658-4E61-A782-1D547624391B}" type="presParOf" srcId="{A7AC80D2-6EBA-4D02-B9A7-C35DE5E1C549}" destId="{DD7F322A-778E-412E-AD06-CFF69F88E200}" srcOrd="0" destOrd="0" presId="urn:microsoft.com/office/officeart/2005/8/layout/vList5"/>
    <dgm:cxn modelId="{1BFF79DC-2C3C-46D7-B6A4-A1D345DC7B16}" type="presParOf" srcId="{69B0FF53-105E-4DA2-BDCC-4D26CC03D5F9}" destId="{19C475AB-0EE5-4388-9FBB-F77DB4010360}" srcOrd="1" destOrd="0" presId="urn:microsoft.com/office/officeart/2005/8/layout/vList5"/>
    <dgm:cxn modelId="{0852D2CD-3E80-4FCF-A746-D562BB6462D3}" type="presParOf" srcId="{69B0FF53-105E-4DA2-BDCC-4D26CC03D5F9}" destId="{A9D15CCF-4C5C-40A1-8DE0-E37750DBA06C}" srcOrd="2" destOrd="0" presId="urn:microsoft.com/office/officeart/2005/8/layout/vList5"/>
    <dgm:cxn modelId="{B654DE5D-C6E5-40E2-ADEF-F473A69AB7EB}" type="presParOf" srcId="{A9D15CCF-4C5C-40A1-8DE0-E37750DBA06C}" destId="{9ACEE274-9A7E-4EF9-AFD8-06C88FDEB18D}" srcOrd="0" destOrd="0" presId="urn:microsoft.com/office/officeart/2005/8/layout/vList5"/>
    <dgm:cxn modelId="{3B56CDF0-D8F1-4276-BF05-4279B4153525}" type="presParOf" srcId="{69B0FF53-105E-4DA2-BDCC-4D26CC03D5F9}" destId="{C858C23F-D953-4321-93A7-6071A0CD6BA6}" srcOrd="3" destOrd="0" presId="urn:microsoft.com/office/officeart/2005/8/layout/vList5"/>
    <dgm:cxn modelId="{67EFEDDA-9A5E-47C3-B391-866FEA2162E2}" type="presParOf" srcId="{69B0FF53-105E-4DA2-BDCC-4D26CC03D5F9}" destId="{CAD4887D-2FF0-4291-8CFD-3F3A9934A139}" srcOrd="4" destOrd="0" presId="urn:microsoft.com/office/officeart/2005/8/layout/vList5"/>
    <dgm:cxn modelId="{80AC5F98-7BCB-4C59-B502-BCE3D3CC5D1D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/>
      <dgm:spPr>
        <a:solidFill>
          <a:srgbClr val="A05284"/>
        </a:solidFill>
      </dgm:spPr>
      <dgm:t>
        <a:bodyPr/>
        <a:lstStyle/>
        <a:p>
          <a:r>
            <a:rPr lang="ru-RU" dirty="0" smtClean="0"/>
            <a:t>Безвозмездные поступления  </a:t>
          </a:r>
        </a:p>
        <a:p>
          <a:r>
            <a:rPr lang="ru-RU" dirty="0" smtClean="0"/>
            <a:t>63,3%</a:t>
          </a:r>
          <a:endParaRPr lang="ru-RU" dirty="0"/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/>
      <dgm:spPr/>
      <dgm:t>
        <a:bodyPr/>
        <a:lstStyle/>
        <a:p>
          <a:r>
            <a:rPr lang="ru-RU" dirty="0" smtClean="0"/>
            <a:t>Неналоговые доходы       3,7%</a:t>
          </a:r>
          <a:endParaRPr lang="ru-RU" dirty="0"/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Налоговые доходы    </a:t>
          </a:r>
        </a:p>
        <a:p>
          <a:r>
            <a:rPr lang="ru-RU" dirty="0" smtClean="0"/>
            <a:t>33,0%</a:t>
          </a:r>
          <a:endParaRPr lang="ru-RU" dirty="0"/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81352" custScaleY="79530" custLinFactNeighborX="55523" custLinFactNeighborY="-284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52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78705" custScaleY="79756" custLinFactNeighborX="79362" custLinFactNeighborY="-7219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ScaleX="64587" custScaleY="65171" custLinFactNeighborX="44641" custLinFactNeighborY="-52657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LinFactX="18657" custLinFactNeighborX="100000" custLinFactNeighborY="-37274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ScaleX="90152" custScaleY="88750" custLinFactNeighborX="91241" custLinFactNeighborY="44509"/>
      <dgm:spPr/>
      <dgm:t>
        <a:bodyPr/>
        <a:lstStyle/>
        <a:p>
          <a:endParaRPr lang="ru-RU"/>
        </a:p>
      </dgm:t>
    </dgm:pt>
  </dgm:ptLst>
  <dgm:cxnLst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A8810428-CE3F-483C-978B-C732B70DF2D5}" type="presOf" srcId="{9F22AAF9-6E68-4DDE-B3DC-6120131E8F55}" destId="{0188DD12-686F-4326-B31E-54D90616AB67}" srcOrd="0" destOrd="0" presId="urn:microsoft.com/office/officeart/2005/8/layout/gear1"/>
    <dgm:cxn modelId="{7D7C4557-FD84-4251-BFE2-6BF4F29FEC77}" type="presOf" srcId="{8AEEEAE4-7D85-4EDD-B6D7-DDAD499AB136}" destId="{D5CF429C-2BF3-496E-B6B5-82C9BED843B3}" srcOrd="3" destOrd="0" presId="urn:microsoft.com/office/officeart/2005/8/layout/gear1"/>
    <dgm:cxn modelId="{3A356D6E-A23D-4658-9AD4-2A8F2E2BBB1F}" type="presOf" srcId="{8AEEEAE4-7D85-4EDD-B6D7-DDAD499AB136}" destId="{7E8461A0-D54E-40A5-B0A1-709BB2578D82}" srcOrd="0" destOrd="0" presId="urn:microsoft.com/office/officeart/2005/8/layout/gear1"/>
    <dgm:cxn modelId="{51814676-1C6E-494D-8782-88B1D32C995D}" type="presOf" srcId="{EE386FD4-5179-401B-8E2D-E3317B373ADF}" destId="{A1B8C3FE-8657-4B56-922A-2CA5FF36A113}" srcOrd="1" destOrd="0" presId="urn:microsoft.com/office/officeart/2005/8/layout/gear1"/>
    <dgm:cxn modelId="{409E068D-CA3A-4384-8A54-5E5AA8E28481}" type="presOf" srcId="{767923F7-49F0-4467-9F14-8ADE8DE67953}" destId="{043DD38F-3D51-432C-97B0-38AE5F452A95}" srcOrd="0" destOrd="0" presId="urn:microsoft.com/office/officeart/2005/8/layout/gear1"/>
    <dgm:cxn modelId="{88142A33-07CD-4C89-9335-0B41066E4210}" type="presOf" srcId="{EE386FD4-5179-401B-8E2D-E3317B373ADF}" destId="{D2400F43-4CDF-4C4D-BA6B-615E6938D7A2}" srcOrd="2" destOrd="0" presId="urn:microsoft.com/office/officeart/2005/8/layout/gear1"/>
    <dgm:cxn modelId="{9D35A2DC-19F6-493B-9276-255D0CF1A276}" type="presOf" srcId="{7AC41891-BAB6-4E1F-9952-CBB37B91357C}" destId="{05A085AC-B20D-4167-975E-CE661752DD84}" srcOrd="2" destOrd="0" presId="urn:microsoft.com/office/officeart/2005/8/layout/gear1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87D8E533-E98E-475D-82CB-C3ED59387C79}" type="presOf" srcId="{7AC41891-BAB6-4E1F-9952-CBB37B91357C}" destId="{35B7AA94-81BA-4359-AD52-558E136648F2}" srcOrd="1" destOrd="0" presId="urn:microsoft.com/office/officeart/2005/8/layout/gear1"/>
    <dgm:cxn modelId="{710064D3-A3E8-4B2D-BB35-43BCB8645B0A}" type="presOf" srcId="{EE386FD4-5179-401B-8E2D-E3317B373ADF}" destId="{E6543DCC-46B9-43BC-91AC-1F2549E97DE6}" srcOrd="0" destOrd="0" presId="urn:microsoft.com/office/officeart/2005/8/layout/gear1"/>
    <dgm:cxn modelId="{96F7D2E4-75FC-4EBC-AA03-EE03FA409031}" type="presOf" srcId="{8AEEEAE4-7D85-4EDD-B6D7-DDAD499AB136}" destId="{D1CD935C-95A4-4259-B0C9-720292667C8E}" srcOrd="1" destOrd="0" presId="urn:microsoft.com/office/officeart/2005/8/layout/gear1"/>
    <dgm:cxn modelId="{A2D7F778-B8E8-4EC5-82B1-651E24E1DA8B}" type="presOf" srcId="{399E324D-E7B5-430C-AA59-CE5DCB169057}" destId="{011600C5-DA6A-4E1E-8111-9A9C214B2103}" srcOrd="0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083389F4-BB3B-408E-BF7F-7FE8460B6195}" type="presOf" srcId="{27246D93-DAB6-40D7-9229-AD92B4707905}" destId="{1CE40516-E506-441F-A0E6-E2386F1B2CC8}" srcOrd="0" destOrd="0" presId="urn:microsoft.com/office/officeart/2005/8/layout/gear1"/>
    <dgm:cxn modelId="{13F1F4FE-CB31-44C2-9746-1D2DDF8B0EFA}" type="presOf" srcId="{7AC41891-BAB6-4E1F-9952-CBB37B91357C}" destId="{116D36B4-4133-478A-B319-62D261878BFC}" srcOrd="0" destOrd="0" presId="urn:microsoft.com/office/officeart/2005/8/layout/gear1"/>
    <dgm:cxn modelId="{E7EEF115-B133-4AEC-A762-D41BEDA3A799}" type="presOf" srcId="{8AEEEAE4-7D85-4EDD-B6D7-DDAD499AB136}" destId="{E295EF1D-61E2-49EF-AD6F-2E93A6CDECB0}" srcOrd="2" destOrd="0" presId="urn:microsoft.com/office/officeart/2005/8/layout/gear1"/>
    <dgm:cxn modelId="{925A49EA-F49B-4EEE-9F5B-2BDE17A63E32}" type="presParOf" srcId="{043DD38F-3D51-432C-97B0-38AE5F452A95}" destId="{E6543DCC-46B9-43BC-91AC-1F2549E97DE6}" srcOrd="0" destOrd="0" presId="urn:microsoft.com/office/officeart/2005/8/layout/gear1"/>
    <dgm:cxn modelId="{879A1B35-4F13-4D23-811D-EE885844F0C3}" type="presParOf" srcId="{043DD38F-3D51-432C-97B0-38AE5F452A95}" destId="{A1B8C3FE-8657-4B56-922A-2CA5FF36A113}" srcOrd="1" destOrd="0" presId="urn:microsoft.com/office/officeart/2005/8/layout/gear1"/>
    <dgm:cxn modelId="{EEDE0DA3-9C59-4A10-86BF-382F15EE5F65}" type="presParOf" srcId="{043DD38F-3D51-432C-97B0-38AE5F452A95}" destId="{D2400F43-4CDF-4C4D-BA6B-615E6938D7A2}" srcOrd="2" destOrd="0" presId="urn:microsoft.com/office/officeart/2005/8/layout/gear1"/>
    <dgm:cxn modelId="{8869D613-CCD0-419F-9034-C3C64050577B}" type="presParOf" srcId="{043DD38F-3D51-432C-97B0-38AE5F452A95}" destId="{116D36B4-4133-478A-B319-62D261878BFC}" srcOrd="3" destOrd="0" presId="urn:microsoft.com/office/officeart/2005/8/layout/gear1"/>
    <dgm:cxn modelId="{8086E50F-75BE-4B50-BAD5-C8DFE1129936}" type="presParOf" srcId="{043DD38F-3D51-432C-97B0-38AE5F452A95}" destId="{35B7AA94-81BA-4359-AD52-558E136648F2}" srcOrd="4" destOrd="0" presId="urn:microsoft.com/office/officeart/2005/8/layout/gear1"/>
    <dgm:cxn modelId="{4502B4E6-9EA5-4E17-B586-73D7F786034F}" type="presParOf" srcId="{043DD38F-3D51-432C-97B0-38AE5F452A95}" destId="{05A085AC-B20D-4167-975E-CE661752DD84}" srcOrd="5" destOrd="0" presId="urn:microsoft.com/office/officeart/2005/8/layout/gear1"/>
    <dgm:cxn modelId="{DD33ABCF-2321-46B8-9D33-C09CDBD7E618}" type="presParOf" srcId="{043DD38F-3D51-432C-97B0-38AE5F452A95}" destId="{7E8461A0-D54E-40A5-B0A1-709BB2578D82}" srcOrd="6" destOrd="0" presId="urn:microsoft.com/office/officeart/2005/8/layout/gear1"/>
    <dgm:cxn modelId="{C0146E1F-3BCF-4B3C-AC13-0F8AD6074D7E}" type="presParOf" srcId="{043DD38F-3D51-432C-97B0-38AE5F452A95}" destId="{D1CD935C-95A4-4259-B0C9-720292667C8E}" srcOrd="7" destOrd="0" presId="urn:microsoft.com/office/officeart/2005/8/layout/gear1"/>
    <dgm:cxn modelId="{9E0F4153-198A-4F6E-91EF-8434084F07FC}" type="presParOf" srcId="{043DD38F-3D51-432C-97B0-38AE5F452A95}" destId="{E295EF1D-61E2-49EF-AD6F-2E93A6CDECB0}" srcOrd="8" destOrd="0" presId="urn:microsoft.com/office/officeart/2005/8/layout/gear1"/>
    <dgm:cxn modelId="{5C96021D-97A7-49F3-99F1-CC01CD67A562}" type="presParOf" srcId="{043DD38F-3D51-432C-97B0-38AE5F452A95}" destId="{D5CF429C-2BF3-496E-B6B5-82C9BED843B3}" srcOrd="9" destOrd="0" presId="urn:microsoft.com/office/officeart/2005/8/layout/gear1"/>
    <dgm:cxn modelId="{7A2FCDED-BDAC-4DA1-86FE-A1BDF04CC8DE}" type="presParOf" srcId="{043DD38F-3D51-432C-97B0-38AE5F452A95}" destId="{1CE40516-E506-441F-A0E6-E2386F1B2CC8}" srcOrd="10" destOrd="0" presId="urn:microsoft.com/office/officeart/2005/8/layout/gear1"/>
    <dgm:cxn modelId="{47A97440-374E-4297-8B28-FA9F1AD8C91D}" type="presParOf" srcId="{043DD38F-3D51-432C-97B0-38AE5F452A95}" destId="{011600C5-DA6A-4E1E-8111-9A9C214B2103}" srcOrd="11" destOrd="0" presId="urn:microsoft.com/office/officeart/2005/8/layout/gear1"/>
    <dgm:cxn modelId="{E95AD348-B5A2-4694-94E4-CF8C902EA0D7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6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/>
      <dgm:spPr/>
      <dgm:t>
        <a:bodyPr/>
        <a:lstStyle/>
        <a:p>
          <a:endParaRPr lang="ru-RU" sz="2400" dirty="0" smtClean="0"/>
        </a:p>
        <a:p>
          <a:endParaRPr lang="ru-RU" sz="2800" dirty="0" smtClean="0"/>
        </a:p>
        <a:p>
          <a:r>
            <a:rPr lang="ru-RU" sz="2400" dirty="0" smtClean="0"/>
            <a:t>Дотации 5,3%</a:t>
          </a:r>
          <a:endParaRPr lang="ru-RU" sz="2400" dirty="0"/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/>
      <dgm:t>
        <a:bodyPr/>
        <a:lstStyle/>
        <a:p>
          <a:r>
            <a:rPr lang="ru-RU" sz="2800" dirty="0" smtClean="0"/>
            <a:t>Субсидии</a:t>
          </a:r>
          <a:r>
            <a:rPr lang="ru-RU" sz="3500" dirty="0" smtClean="0"/>
            <a:t> 28,7%</a:t>
          </a:r>
          <a:endParaRPr lang="ru-RU" sz="3500" dirty="0"/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/>
      <dgm:spPr/>
      <dgm:t>
        <a:bodyPr/>
        <a:lstStyle/>
        <a:p>
          <a:r>
            <a:rPr lang="ru-RU" sz="2800" dirty="0" smtClean="0"/>
            <a:t>Субвенции</a:t>
          </a:r>
          <a:r>
            <a:rPr lang="ru-RU" sz="3500" dirty="0" smtClean="0"/>
            <a:t> 66,0%</a:t>
          </a:r>
          <a:endParaRPr lang="ru-RU" sz="3500" dirty="0"/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LinFactNeighborX="-917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5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3F10C40D-0E7A-4003-8A71-9791FC6BC39E}" type="presOf" srcId="{3172827C-24EB-4AC3-89EC-2532A9335677}" destId="{3D510292-E4A4-42E0-9231-4CC3CE6CC39B}" srcOrd="0" destOrd="0" presId="urn:microsoft.com/office/officeart/2005/8/layout/pyramid1"/>
    <dgm:cxn modelId="{FC487BEF-5036-437A-8521-28090A01FC2E}" type="presOf" srcId="{9B6C6E6D-B369-4338-8EAC-FB503E1A4998}" destId="{CDDFD935-C1C6-47FB-A5DD-D8BC97653986}" srcOrd="0" destOrd="0" presId="urn:microsoft.com/office/officeart/2005/8/layout/pyramid1"/>
    <dgm:cxn modelId="{99BEFC54-9A08-4690-970A-676D4814756B}" type="presOf" srcId="{4F7AFB3C-63BE-429B-AAC0-394808C51064}" destId="{E32AAE2B-BA9C-47A1-90C4-AC183CA34834}" srcOrd="0" destOrd="0" presId="urn:microsoft.com/office/officeart/2005/8/layout/pyramid1"/>
    <dgm:cxn modelId="{F6B946EB-5011-4752-952B-B2244677A173}" type="presOf" srcId="{3172827C-24EB-4AC3-89EC-2532A9335677}" destId="{866AAC33-1799-4DEE-AB41-A8EEBD1B9A1D}" srcOrd="1" destOrd="0" presId="urn:microsoft.com/office/officeart/2005/8/layout/pyramid1"/>
    <dgm:cxn modelId="{8D55F964-4B16-443F-B693-891D37AB2CBC}" type="presOf" srcId="{9B6C6E6D-B369-4338-8EAC-FB503E1A4998}" destId="{155DB040-ACF5-402A-8535-CBB03EA20E34}" srcOrd="1" destOrd="0" presId="urn:microsoft.com/office/officeart/2005/8/layout/pyramid1"/>
    <dgm:cxn modelId="{0F5132B5-D61F-49E6-9657-1B957450143F}" type="presOf" srcId="{D0CCC160-AA76-4C02-B228-232A8134752B}" destId="{E73B2CBA-82A7-4B9B-8A2A-22FEAD10CFC7}" srcOrd="0" destOrd="0" presId="urn:microsoft.com/office/officeart/2005/8/layout/pyramid1"/>
    <dgm:cxn modelId="{828FE30E-7C46-4B21-B751-5C1D4095A158}" type="presOf" srcId="{D0CCC160-AA76-4C02-B228-232A8134752B}" destId="{5A5B2524-D50E-4EE0-8AEC-22C1BF1229D9}" srcOrd="1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A7F5FDBD-C2D8-4AFD-B87D-7761896CEC66}" type="presParOf" srcId="{E32AAE2B-BA9C-47A1-90C4-AC183CA34834}" destId="{79540120-2BF0-4D87-8CD4-F49969E66CB1}" srcOrd="0" destOrd="0" presId="urn:microsoft.com/office/officeart/2005/8/layout/pyramid1"/>
    <dgm:cxn modelId="{C1DDDF92-1A43-4D42-BB9C-18C0708A843A}" type="presParOf" srcId="{79540120-2BF0-4D87-8CD4-F49969E66CB1}" destId="{CDDFD935-C1C6-47FB-A5DD-D8BC97653986}" srcOrd="0" destOrd="0" presId="urn:microsoft.com/office/officeart/2005/8/layout/pyramid1"/>
    <dgm:cxn modelId="{253CE76D-73F7-43BB-9262-C2FBFBA62986}" type="presParOf" srcId="{79540120-2BF0-4D87-8CD4-F49969E66CB1}" destId="{155DB040-ACF5-402A-8535-CBB03EA20E34}" srcOrd="1" destOrd="0" presId="urn:microsoft.com/office/officeart/2005/8/layout/pyramid1"/>
    <dgm:cxn modelId="{DFE5F04D-477C-4C1A-BBD6-7345802A8ABB}" type="presParOf" srcId="{E32AAE2B-BA9C-47A1-90C4-AC183CA34834}" destId="{42D90105-1C56-4743-90C7-D6B75C9CE9F4}" srcOrd="1" destOrd="0" presId="urn:microsoft.com/office/officeart/2005/8/layout/pyramid1"/>
    <dgm:cxn modelId="{AACEFF17-0631-41DF-9233-B0B3D21AFDDB}" type="presParOf" srcId="{42D90105-1C56-4743-90C7-D6B75C9CE9F4}" destId="{3D510292-E4A4-42E0-9231-4CC3CE6CC39B}" srcOrd="0" destOrd="0" presId="urn:microsoft.com/office/officeart/2005/8/layout/pyramid1"/>
    <dgm:cxn modelId="{B6400E27-C458-4264-9DF0-1ECEF830E816}" type="presParOf" srcId="{42D90105-1C56-4743-90C7-D6B75C9CE9F4}" destId="{866AAC33-1799-4DEE-AB41-A8EEBD1B9A1D}" srcOrd="1" destOrd="0" presId="urn:microsoft.com/office/officeart/2005/8/layout/pyramid1"/>
    <dgm:cxn modelId="{FDF60EDB-EEC7-48DA-974F-EDFF9390B731}" type="presParOf" srcId="{E32AAE2B-BA9C-47A1-90C4-AC183CA34834}" destId="{C529B639-E1B1-4553-B975-1589BE6C135D}" srcOrd="2" destOrd="0" presId="urn:microsoft.com/office/officeart/2005/8/layout/pyramid1"/>
    <dgm:cxn modelId="{CA221071-4D8C-4B92-BDA0-2D61BB80FCF7}" type="presParOf" srcId="{C529B639-E1B1-4553-B975-1589BE6C135D}" destId="{E73B2CBA-82A7-4B9B-8A2A-22FEAD10CFC7}" srcOrd="0" destOrd="0" presId="urn:microsoft.com/office/officeart/2005/8/layout/pyramid1"/>
    <dgm:cxn modelId="{DBAC748A-50F0-4D4C-93F5-13DE4393DD5B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Сухоложскцемент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»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 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ООО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Староцементный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завод»</a:t>
          </a:r>
          <a:endParaRPr lang="ru-RU" sz="2000" baseline="0" dirty="0">
            <a:solidFill>
              <a:schemeClr val="tx2">
                <a:lumMod val="75000"/>
              </a:schemeClr>
            </a:solidFill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Сухоложский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ООО «ФОРЭС»</a:t>
          </a:r>
          <a:endParaRPr lang="ru-RU" sz="2000" b="1" baseline="0" dirty="0">
            <a:solidFill>
              <a:schemeClr val="tx2">
                <a:lumMod val="75000"/>
              </a:schemeClr>
            </a:solidFill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Сухоложское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Литье»</a:t>
          </a:r>
          <a:endParaRPr lang="ru-RU" sz="2000" b="1" baseline="0" dirty="0">
            <a:solidFill>
              <a:schemeClr val="tx2">
                <a:lumMod val="75000"/>
              </a:schemeClr>
            </a:solidFill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66478" custLinFactNeighborX="-370" custLinFactNeighborY="-1351"/>
      <dgm:spPr/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21757" custLinFactNeighborX="-826" custLinFactNeighborY="-9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22093" custLinFactNeighborX="-388" custLinFactNeighborY="5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3B5EC665-2149-46AC-AF70-FA18A99D4005}" type="presOf" srcId="{496089B1-692C-48F8-89D5-B9F16530D402}" destId="{ADA2E1D8-3ABE-4687-BCC5-4E41B5382FC5}" srcOrd="0" destOrd="0" presId="urn:microsoft.com/office/officeart/2005/8/layout/pyramid2"/>
    <dgm:cxn modelId="{F443C3EE-1FE1-44B3-B005-AE27A2212CAD}" type="presOf" srcId="{CAA2D44A-E69F-42C0-ACB8-E153177EFD21}" destId="{1407F73B-CEC3-425F-AF03-F0C07C4E2059}" srcOrd="0" destOrd="0" presId="urn:microsoft.com/office/officeart/2005/8/layout/pyramid2"/>
    <dgm:cxn modelId="{B0C081B5-C8C1-4BD9-A7B5-343E1D02154F}" type="presOf" srcId="{598FA69B-F152-4353-8A12-A0EB8A38A551}" destId="{5B433258-E48C-412C-8CAF-5FB6B1D7011C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53629BB-9027-44F7-BEC9-AFF10BB35ADA}" type="presOf" srcId="{65806BF6-B3BE-4ED2-A14E-599B1EC29988}" destId="{4AE3E91E-717D-4ACC-877C-C664195EF708}" srcOrd="0" destOrd="0" presId="urn:microsoft.com/office/officeart/2005/8/layout/pyramid2"/>
    <dgm:cxn modelId="{902DB480-344A-4BCD-AB4C-016A04AA3EBD}" type="presOf" srcId="{0237BCD8-2D58-42E4-B0DC-02F720ADCACA}" destId="{BDE2199E-1473-426F-A6A7-CEC986EDBA3A}" srcOrd="0" destOrd="0" presId="urn:microsoft.com/office/officeart/2005/8/layout/pyramid2"/>
    <dgm:cxn modelId="{ACF07008-792D-4D99-A00C-70579FBA0E42}" type="presOf" srcId="{E664F0DC-94BA-4995-BD1A-7BE4D67DA8EB}" destId="{1713BBD1-4BE5-4D83-9072-34D7AB8A4EEC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6E55CADB-E904-4BC1-9B1F-D9F052CB193B}" type="presParOf" srcId="{5B433258-E48C-412C-8CAF-5FB6B1D7011C}" destId="{C8E35D9D-D3CF-4FA5-BA60-93F575565D6B}" srcOrd="0" destOrd="0" presId="urn:microsoft.com/office/officeart/2005/8/layout/pyramid2"/>
    <dgm:cxn modelId="{1A99BEF0-FD26-44A4-886D-F9718D752872}" type="presParOf" srcId="{5B433258-E48C-412C-8CAF-5FB6B1D7011C}" destId="{01715E57-1B5F-4A63-8D1F-64A32F5EC750}" srcOrd="1" destOrd="0" presId="urn:microsoft.com/office/officeart/2005/8/layout/pyramid2"/>
    <dgm:cxn modelId="{2487F708-A89F-4F53-94EC-22D76FD66F17}" type="presParOf" srcId="{01715E57-1B5F-4A63-8D1F-64A32F5EC750}" destId="{1407F73B-CEC3-425F-AF03-F0C07C4E2059}" srcOrd="0" destOrd="0" presId="urn:microsoft.com/office/officeart/2005/8/layout/pyramid2"/>
    <dgm:cxn modelId="{08AC1CCA-D143-4F7B-97BE-8313C3BE4C2A}" type="presParOf" srcId="{01715E57-1B5F-4A63-8D1F-64A32F5EC750}" destId="{AB806DA4-3B49-44CB-8438-0F264B2CFE82}" srcOrd="1" destOrd="0" presId="urn:microsoft.com/office/officeart/2005/8/layout/pyramid2"/>
    <dgm:cxn modelId="{B156E12C-B0E5-409E-8573-04671694536F}" type="presParOf" srcId="{01715E57-1B5F-4A63-8D1F-64A32F5EC750}" destId="{4AE3E91E-717D-4ACC-877C-C664195EF708}" srcOrd="2" destOrd="0" presId="urn:microsoft.com/office/officeart/2005/8/layout/pyramid2"/>
    <dgm:cxn modelId="{0381A140-2AA0-4EB9-9B29-953E11B7514F}" type="presParOf" srcId="{01715E57-1B5F-4A63-8D1F-64A32F5EC750}" destId="{3B93E403-998F-454D-945E-3AFA87391760}" srcOrd="3" destOrd="0" presId="urn:microsoft.com/office/officeart/2005/8/layout/pyramid2"/>
    <dgm:cxn modelId="{12A272F9-172C-4F4C-9F9C-3F32079D63FF}" type="presParOf" srcId="{01715E57-1B5F-4A63-8D1F-64A32F5EC750}" destId="{BDE2199E-1473-426F-A6A7-CEC986EDBA3A}" srcOrd="4" destOrd="0" presId="urn:microsoft.com/office/officeart/2005/8/layout/pyramid2"/>
    <dgm:cxn modelId="{84C01486-05B6-4FB6-AC9F-2B6CAC075076}" type="presParOf" srcId="{01715E57-1B5F-4A63-8D1F-64A32F5EC750}" destId="{2F034AEA-00B6-4D22-95F1-9198FEEA833C}" srcOrd="5" destOrd="0" presId="urn:microsoft.com/office/officeart/2005/8/layout/pyramid2"/>
    <dgm:cxn modelId="{44D65940-60C5-45B5-A547-0B0184C85A11}" type="presParOf" srcId="{01715E57-1B5F-4A63-8D1F-64A32F5EC750}" destId="{ADA2E1D8-3ABE-4687-BCC5-4E41B5382FC5}" srcOrd="6" destOrd="0" presId="urn:microsoft.com/office/officeart/2005/8/layout/pyramid2"/>
    <dgm:cxn modelId="{7A1693C0-B7CD-47CA-9F17-5AE8F15F2AA9}" type="presParOf" srcId="{01715E57-1B5F-4A63-8D1F-64A32F5EC750}" destId="{3222115F-ED5D-4533-91D8-B50D72259EA8}" srcOrd="7" destOrd="0" presId="urn:microsoft.com/office/officeart/2005/8/layout/pyramid2"/>
    <dgm:cxn modelId="{2FE85000-F6CE-448D-A3CE-BB10E28031F8}" type="presParOf" srcId="{01715E57-1B5F-4A63-8D1F-64A32F5EC750}" destId="{1713BBD1-4BE5-4D83-9072-34D7AB8A4EEC}" srcOrd="8" destOrd="0" presId="urn:microsoft.com/office/officeart/2005/8/layout/pyramid2"/>
    <dgm:cxn modelId="{A27D6DCD-E8EF-487D-8006-7370C559F31F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rgbClr val="ED5113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gradFill rotWithShape="1">
          <a:gsLst>
            <a:gs pos="0">
              <a:schemeClr val="accent4">
                <a:tint val="45000"/>
                <a:satMod val="200000"/>
              </a:schemeClr>
            </a:gs>
            <a:gs pos="30000">
              <a:schemeClr val="accent4">
                <a:tint val="61000"/>
                <a:satMod val="200000"/>
              </a:schemeClr>
            </a:gs>
            <a:gs pos="45000">
              <a:schemeClr val="accent4">
                <a:tint val="66000"/>
                <a:satMod val="200000"/>
              </a:schemeClr>
            </a:gs>
            <a:gs pos="55000">
              <a:schemeClr val="accent4">
                <a:tint val="66000"/>
                <a:satMod val="200000"/>
              </a:schemeClr>
            </a:gs>
            <a:gs pos="73000">
              <a:schemeClr val="accent4">
                <a:tint val="61000"/>
                <a:satMod val="200000"/>
              </a:schemeClr>
            </a:gs>
            <a:gs pos="100000">
              <a:schemeClr val="accent4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Бюджетный кодекс Российской Федерации</a:t>
          </a:r>
          <a:endParaRPr lang="ru-RU" sz="2500" kern="1200" dirty="0"/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rgbClr val="C00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17662"/>
          <a:ext cx="1236269" cy="6898232"/>
        </a:xfrm>
        <a:prstGeom prst="round2SameRect">
          <a:avLst/>
        </a:prstGeom>
        <a:solidFill>
          <a:srgbClr val="FF7C80"/>
        </a:solidFill>
        <a:ln w="1905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Налоговый кодекс Российской Федерации</a:t>
          </a:r>
          <a:endParaRPr lang="ru-RU" sz="2500" kern="1200" dirty="0"/>
        </a:p>
      </dsp:txBody>
      <dsp:txXfrm rot="-5400000">
        <a:off x="1331367" y="1773669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rgbClr val="92D050"/>
        </a:solidFill>
        <a:ln w="1905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Нормативно правовые документы Свердловской области, решения Думы городского округа</a:t>
          </a:r>
          <a:endParaRPr lang="ru-RU" sz="2500" kern="1200" dirty="0"/>
        </a:p>
      </dsp:txBody>
      <dsp:txXfrm rot="-5400000">
        <a:off x="1331367" y="3484420"/>
        <a:ext cx="6837882" cy="11155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6EAE2-9D65-4FDB-A9C0-1ECC92CB9133}">
      <dsp:nvSpPr>
        <dsp:cNvPr id="0" name=""/>
        <dsp:cNvSpPr/>
      </dsp:nvSpPr>
      <dsp:spPr>
        <a:xfrm rot="5400000">
          <a:off x="474778" y="1888643"/>
          <a:ext cx="1653346" cy="259159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5C754D68-59CA-4A96-B23D-62F8B14D35B6}">
      <dsp:nvSpPr>
        <dsp:cNvPr id="0" name=""/>
        <dsp:cNvSpPr/>
      </dsp:nvSpPr>
      <dsp:spPr>
        <a:xfrm>
          <a:off x="432037" y="2847387"/>
          <a:ext cx="2098107" cy="1847481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</a:t>
          </a:r>
          <a:r>
            <a:rPr lang="ru-RU" sz="1500" b="1" kern="1200" dirty="0" smtClean="0">
              <a:solidFill>
                <a:schemeClr val="tx2">
                  <a:lumMod val="75000"/>
                </a:schemeClr>
              </a:solidFill>
            </a:rPr>
            <a:t>– </a:t>
          </a:r>
          <a:r>
            <a:rPr lang="ru-RU" sz="1500" kern="12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32037" y="2847387"/>
        <a:ext cx="2098107" cy="1847481"/>
      </dsp:txXfrm>
    </dsp:sp>
    <dsp:sp modelId="{B8B60EF9-00CC-4650-93D6-19E62B565F64}">
      <dsp:nvSpPr>
        <dsp:cNvPr id="0" name=""/>
        <dsp:cNvSpPr/>
      </dsp:nvSpPr>
      <dsp:spPr>
        <a:xfrm>
          <a:off x="2160988" y="1697847"/>
          <a:ext cx="441453" cy="441453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2D7A526E-7A33-4E8A-8766-AA65D1CF9174}">
      <dsp:nvSpPr>
        <dsp:cNvPr id="0" name=""/>
        <dsp:cNvSpPr/>
      </dsp:nvSpPr>
      <dsp:spPr>
        <a:xfrm rot="5400000">
          <a:off x="3386973" y="1179880"/>
          <a:ext cx="1557469" cy="2591593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85EAB2FF-62E5-486E-931B-206E0880052C}">
      <dsp:nvSpPr>
        <dsp:cNvPr id="0" name=""/>
        <dsp:cNvSpPr/>
      </dsp:nvSpPr>
      <dsp:spPr>
        <a:xfrm>
          <a:off x="3240363" y="2127323"/>
          <a:ext cx="2187647" cy="205088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500" kern="12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240363" y="2127323"/>
        <a:ext cx="2187647" cy="2050888"/>
      </dsp:txXfrm>
    </dsp:sp>
    <dsp:sp modelId="{5909EC9D-7A05-47CF-8B7E-C86D0FD8DA89}">
      <dsp:nvSpPr>
        <dsp:cNvPr id="0" name=""/>
        <dsp:cNvSpPr/>
      </dsp:nvSpPr>
      <dsp:spPr>
        <a:xfrm>
          <a:off x="5025244" y="989084"/>
          <a:ext cx="441453" cy="441453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F821AD84-9A41-48F7-A7DC-1AC11A86F6DA}">
      <dsp:nvSpPr>
        <dsp:cNvPr id="0" name=""/>
        <dsp:cNvSpPr/>
      </dsp:nvSpPr>
      <dsp:spPr>
        <a:xfrm rot="5400000">
          <a:off x="6251229" y="-25874"/>
          <a:ext cx="1557469" cy="2591593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195874D9-CB26-4CF1-BF65-66A655C7CCD9}">
      <dsp:nvSpPr>
        <dsp:cNvPr id="0" name=""/>
        <dsp:cNvSpPr/>
      </dsp:nvSpPr>
      <dsp:spPr>
        <a:xfrm>
          <a:off x="6118639" y="903172"/>
          <a:ext cx="2212776" cy="304487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  <a:endParaRPr lang="ru-RU" sz="15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118639" y="903172"/>
        <a:ext cx="2212776" cy="3044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0DEC2-83F9-472B-907C-A18B82D5D759}">
      <dsp:nvSpPr>
        <dsp:cNvPr id="0" name=""/>
        <dsp:cNvSpPr/>
      </dsp:nvSpPr>
      <dsp:spPr>
        <a:xfrm>
          <a:off x="0" y="54578"/>
          <a:ext cx="1800199" cy="64551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Дума городского округа</a:t>
          </a:r>
          <a:endParaRPr lang="ru-RU" sz="1600" kern="1200" dirty="0"/>
        </a:p>
      </dsp:txBody>
      <dsp:txXfrm>
        <a:off x="31511" y="86089"/>
        <a:ext cx="1737177" cy="582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0DEC2-83F9-472B-907C-A18B82D5D759}">
      <dsp:nvSpPr>
        <dsp:cNvPr id="0" name=""/>
        <dsp:cNvSpPr/>
      </dsp:nvSpPr>
      <dsp:spPr>
        <a:xfrm>
          <a:off x="55480" y="0"/>
          <a:ext cx="1727047" cy="55691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Дума городского округа</a:t>
          </a:r>
          <a:endParaRPr lang="ru-RU" sz="1400" kern="1200" dirty="0"/>
        </a:p>
      </dsp:txBody>
      <dsp:txXfrm>
        <a:off x="82667" y="27187"/>
        <a:ext cx="1672673" cy="5025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0"/>
          <a:ext cx="2425471" cy="7143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Администрация городского округа, Финансовое управление</a:t>
          </a:r>
          <a:endParaRPr lang="ru-RU" sz="1400" kern="1200" dirty="0"/>
        </a:p>
      </dsp:txBody>
      <dsp:txXfrm>
        <a:off x="34873" y="34873"/>
        <a:ext cx="2355725" cy="644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35716"/>
          <a:ext cx="2496908" cy="7143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Администрация городского округа, Финансовое управление</a:t>
          </a:r>
          <a:endParaRPr lang="ru-RU" sz="1400" kern="1200" dirty="0"/>
        </a:p>
      </dsp:txBody>
      <dsp:txXfrm>
        <a:off x="34873" y="70589"/>
        <a:ext cx="2427162" cy="644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F322A-778E-412E-AD06-CFF69F88E200}">
      <dsp:nvSpPr>
        <dsp:cNvPr id="0" name=""/>
        <dsp:cNvSpPr/>
      </dsp:nvSpPr>
      <dsp:spPr>
        <a:xfrm>
          <a:off x="4577059" y="163376"/>
          <a:ext cx="3487840" cy="1270950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905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endParaRPr lang="ru-RU" sz="50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4639102" y="225419"/>
        <a:ext cx="3363754" cy="1146864"/>
      </dsp:txXfrm>
    </dsp:sp>
    <dsp:sp modelId="{9ACEE274-9A7E-4EF9-AFD8-06C88FDEB18D}">
      <dsp:nvSpPr>
        <dsp:cNvPr id="0" name=""/>
        <dsp:cNvSpPr/>
      </dsp:nvSpPr>
      <dsp:spPr>
        <a:xfrm>
          <a:off x="4510227" y="1661021"/>
          <a:ext cx="3534787" cy="1167830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905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75000"/>
                </a:schemeClr>
              </a:solidFill>
            </a:rPr>
            <a:t>    Расходы</a:t>
          </a:r>
          <a:endParaRPr lang="ru-RU" sz="5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67236" y="1718030"/>
        <a:ext cx="3420769" cy="1053812"/>
      </dsp:txXfrm>
    </dsp:sp>
    <dsp:sp modelId="{332B9938-3F0A-4D2F-8536-B152D87C9DF2}">
      <dsp:nvSpPr>
        <dsp:cNvPr id="0" name=""/>
        <dsp:cNvSpPr/>
      </dsp:nvSpPr>
      <dsp:spPr>
        <a:xfrm>
          <a:off x="4536038" y="3072545"/>
          <a:ext cx="3479304" cy="1160563"/>
        </a:xfrm>
        <a:prstGeom prst="round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905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tx2">
                  <a:lumMod val="75000"/>
                </a:schemeClr>
              </a:solidFill>
            </a:rPr>
            <a:t>  Дефицит</a:t>
          </a:r>
        </a:p>
      </dsp:txBody>
      <dsp:txXfrm>
        <a:off x="4592692" y="3129199"/>
        <a:ext cx="3365996" cy="10472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77748" y="2060829"/>
          <a:ext cx="2480860" cy="2425298"/>
        </a:xfrm>
        <a:prstGeom prst="gear9">
          <a:avLst/>
        </a:prstGeom>
        <a:solidFill>
          <a:srgbClr val="A0528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Безвозмездные поступления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63,3%</a:t>
          </a:r>
          <a:endParaRPr lang="ru-RU" sz="1200" kern="1200" dirty="0"/>
        </a:p>
      </dsp:txBody>
      <dsp:txXfrm>
        <a:off x="6572359" y="2628943"/>
        <a:ext cx="1491638" cy="1246654"/>
      </dsp:txXfrm>
    </dsp:sp>
    <dsp:sp modelId="{116D36B4-4133-478A-B319-62D261878BFC}">
      <dsp:nvSpPr>
        <dsp:cNvPr id="0" name=""/>
        <dsp:cNvSpPr/>
      </dsp:nvSpPr>
      <dsp:spPr>
        <a:xfrm>
          <a:off x="3856550" y="1702560"/>
          <a:ext cx="2381013" cy="2371720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Налоговые доходы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33,0%</a:t>
          </a:r>
          <a:endParaRPr lang="ru-RU" sz="1200" kern="1200" dirty="0"/>
        </a:p>
      </dsp:txBody>
      <dsp:txXfrm>
        <a:off x="4454988" y="2303256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915863" y="388452"/>
          <a:ext cx="1701929" cy="17414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Неналоговые доходы       3,7%</a:t>
          </a:r>
          <a:endParaRPr lang="ru-RU" sz="1200" kern="1200" dirty="0"/>
        </a:p>
      </dsp:txBody>
      <dsp:txXfrm rot="-20700000">
        <a:off x="6286800" y="772757"/>
        <a:ext cx="960055" cy="972876"/>
      </dsp:txXfrm>
    </dsp:sp>
    <dsp:sp modelId="{1CE40516-E506-441F-A0E6-E2386F1B2CC8}">
      <dsp:nvSpPr>
        <dsp:cNvPr id="0" name=""/>
        <dsp:cNvSpPr/>
      </dsp:nvSpPr>
      <dsp:spPr>
        <a:xfrm>
          <a:off x="6314506" y="771222"/>
          <a:ext cx="2521095" cy="2543891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>
          <a:off x="5298357" y="341254"/>
          <a:ext cx="2836071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>
          <a:off x="6006098" y="1416058"/>
          <a:ext cx="2756718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FD935-C1C6-47FB-A5DD-D8BC97653986}">
      <dsp:nvSpPr>
        <dsp:cNvPr id="0" name=""/>
        <dsp:cNvSpPr/>
      </dsp:nvSpPr>
      <dsp:spPr>
        <a:xfrm>
          <a:off x="2592299" y="0"/>
          <a:ext cx="2616290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Дотации 5,3%</a:t>
          </a:r>
          <a:endParaRPr lang="ru-RU" sz="2400" kern="1200" dirty="0"/>
        </a:p>
      </dsp:txBody>
      <dsp:txXfrm>
        <a:off x="2592299" y="0"/>
        <a:ext cx="2616290" cy="1728191"/>
      </dsp:txXfrm>
    </dsp:sp>
    <dsp:sp modelId="{3D510292-E4A4-42E0-9231-4CC3CE6CC39B}">
      <dsp:nvSpPr>
        <dsp:cNvPr id="0" name=""/>
        <dsp:cNvSpPr/>
      </dsp:nvSpPr>
      <dsp:spPr>
        <a:xfrm>
          <a:off x="1279313" y="1728191"/>
          <a:ext cx="5232581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Субсидии</a:t>
          </a:r>
          <a:r>
            <a:rPr lang="ru-RU" sz="3500" kern="1200" dirty="0" smtClean="0"/>
            <a:t> 28,7%</a:t>
          </a:r>
          <a:endParaRPr lang="ru-RU" sz="3500" kern="1200" dirty="0"/>
        </a:p>
      </dsp:txBody>
      <dsp:txXfrm>
        <a:off x="2195015" y="1728191"/>
        <a:ext cx="3401177" cy="1728191"/>
      </dsp:txXfrm>
    </dsp:sp>
    <dsp:sp modelId="{E73B2CBA-82A7-4B9B-8A2A-22FEAD10CFC7}">
      <dsp:nvSpPr>
        <dsp:cNvPr id="0" name=""/>
        <dsp:cNvSpPr/>
      </dsp:nvSpPr>
      <dsp:spPr>
        <a:xfrm>
          <a:off x="0" y="3387256"/>
          <a:ext cx="7848871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Субвенции</a:t>
          </a:r>
          <a:r>
            <a:rPr lang="ru-RU" sz="3500" kern="1200" dirty="0" smtClean="0"/>
            <a:t> 66,0%</a:t>
          </a:r>
          <a:endParaRPr lang="ru-RU" sz="3500" kern="1200" dirty="0"/>
        </a:p>
      </dsp:txBody>
      <dsp:txXfrm>
        <a:off x="1373552" y="3387256"/>
        <a:ext cx="5101766" cy="17281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5D9D-D3CF-4FA5-BA60-93F575565D6B}">
      <dsp:nvSpPr>
        <dsp:cNvPr id="0" name=""/>
        <dsp:cNvSpPr/>
      </dsp:nvSpPr>
      <dsp:spPr>
        <a:xfrm rot="10800000">
          <a:off x="-439022" y="0"/>
          <a:ext cx="8870933" cy="532859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7F73B-CEC3-425F-AF03-F0C07C4E2059}">
      <dsp:nvSpPr>
        <dsp:cNvPr id="0" name=""/>
        <dsp:cNvSpPr/>
      </dsp:nvSpPr>
      <dsp:spPr>
        <a:xfrm>
          <a:off x="3591048" y="440924"/>
          <a:ext cx="4217156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kern="1200" baseline="0" dirty="0" err="1" smtClean="0">
              <a:solidFill>
                <a:schemeClr val="tx2">
                  <a:lumMod val="75000"/>
                </a:schemeClr>
              </a:solidFill>
            </a:rPr>
            <a:t>Сухоложскцемент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»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                                    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 </a:t>
          </a:r>
          <a:endParaRPr lang="ru-RU" sz="1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28034" y="477910"/>
        <a:ext cx="4143184" cy="683687"/>
      </dsp:txXfrm>
    </dsp:sp>
    <dsp:sp modelId="{4AE3E91E-717D-4ACC-877C-C664195EF708}">
      <dsp:nvSpPr>
        <dsp:cNvPr id="0" name=""/>
        <dsp:cNvSpPr/>
      </dsp:nvSpPr>
      <dsp:spPr>
        <a:xfrm>
          <a:off x="3600400" y="1390845"/>
          <a:ext cx="4228794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ООО «</a:t>
          </a:r>
          <a:r>
            <a:rPr lang="ru-RU" sz="2000" b="1" kern="1200" baseline="0" dirty="0" err="1" smtClean="0">
              <a:solidFill>
                <a:schemeClr val="tx2">
                  <a:lumMod val="75000"/>
                </a:schemeClr>
              </a:solidFill>
            </a:rPr>
            <a:t>Староцементный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 завод»</a:t>
          </a:r>
          <a:endParaRPr lang="ru-RU" sz="2000" kern="1200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3637386" y="1427831"/>
        <a:ext cx="4154822" cy="683687"/>
      </dsp:txXfrm>
    </dsp:sp>
    <dsp:sp modelId="{BDE2199E-1473-426F-A6A7-CEC986EDBA3A}">
      <dsp:nvSpPr>
        <dsp:cNvPr id="0" name=""/>
        <dsp:cNvSpPr/>
      </dsp:nvSpPr>
      <dsp:spPr>
        <a:xfrm>
          <a:off x="3637027" y="2238112"/>
          <a:ext cx="4182417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kern="1200" baseline="0" dirty="0" err="1" smtClean="0">
              <a:solidFill>
                <a:schemeClr val="tx2">
                  <a:lumMod val="75000"/>
                </a:schemeClr>
              </a:solidFill>
            </a:rPr>
            <a:t>Сухоложский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 огнеупорный завод»</a:t>
          </a:r>
        </a:p>
      </dsp:txBody>
      <dsp:txXfrm>
        <a:off x="3674013" y="2275098"/>
        <a:ext cx="4108445" cy="683687"/>
      </dsp:txXfrm>
    </dsp:sp>
    <dsp:sp modelId="{ADA2E1D8-3ABE-4687-BCC5-4E41B5382FC5}">
      <dsp:nvSpPr>
        <dsp:cNvPr id="0" name=""/>
        <dsp:cNvSpPr/>
      </dsp:nvSpPr>
      <dsp:spPr>
        <a:xfrm>
          <a:off x="3637027" y="3090479"/>
          <a:ext cx="4182417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ООО «ФОРЭС»</a:t>
          </a:r>
          <a:endParaRPr lang="ru-RU" sz="2000" b="1" kern="1200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3674013" y="3127465"/>
        <a:ext cx="4108445" cy="683687"/>
      </dsp:txXfrm>
    </dsp:sp>
    <dsp:sp modelId="{1713BBD1-4BE5-4D83-9072-34D7AB8A4EEC}">
      <dsp:nvSpPr>
        <dsp:cNvPr id="0" name=""/>
        <dsp:cNvSpPr/>
      </dsp:nvSpPr>
      <dsp:spPr>
        <a:xfrm>
          <a:off x="3637027" y="3942845"/>
          <a:ext cx="4182417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2000" b="1" kern="1200" baseline="0" dirty="0" err="1" smtClean="0">
              <a:solidFill>
                <a:schemeClr val="tx2">
                  <a:lumMod val="75000"/>
                </a:schemeClr>
              </a:solidFill>
            </a:rPr>
            <a:t>Сухоложское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 Литье»</a:t>
          </a:r>
          <a:endParaRPr lang="ru-RU" sz="2000" b="1" kern="1200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3674013" y="3979831"/>
        <a:ext cx="4108445" cy="683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0.03957</cdr:x>
      <cdr:y>0.89467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16560" y="1997131"/>
          <a:ext cx="7684440" cy="23511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2014 год (факт)     2015 год (факт)      2016 год (факт)     2017 год (факт)    2018 год (план)     2019 год (план)    2020 год (прогноз)   2021 год (прогноз)</a:t>
          </a:r>
          <a:endParaRPr lang="ru-RU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0.33333</cdr:x>
      <cdr:y>0.37879</cdr:y>
    </cdr:from>
    <cdr:to>
      <cdr:x>0.71171</cdr:x>
      <cdr:y>0.56061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664296" y="1800200"/>
          <a:ext cx="3024349" cy="864105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22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566 295,4тыс</a:t>
          </a:r>
          <a:r>
            <a:rPr lang="ru-RU" sz="22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 </a:t>
          </a:r>
        </a:p>
        <a:p xmlns:a="http://schemas.openxmlformats.org/drawingml/2006/main">
          <a:pPr algn="ctr"/>
          <a:r>
            <a:rPr lang="ru-RU" sz="22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(98,9 %)</a:t>
          </a:r>
          <a:endParaRPr lang="ru-RU" sz="22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0.74154</cdr:x>
      <cdr:y>0.09091</cdr:y>
    </cdr:from>
    <cdr:to>
      <cdr:x>0.97395</cdr:x>
      <cdr:y>0.22727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5927058" y="432048"/>
          <a:ext cx="1857646" cy="648072"/>
        </a:xfrm>
        <a:prstGeom xmlns:a="http://schemas.openxmlformats.org/drawingml/2006/main" prst="wedgeRoundRectCallout">
          <a:avLst>
            <a:gd name="adj1" fmla="val -30754"/>
            <a:gd name="adj2" fmla="val 94834"/>
            <a:gd name="adj3" fmla="val 16667"/>
          </a:avLst>
        </a:prstGeom>
        <a:solidFill xmlns:a="http://schemas.openxmlformats.org/drawingml/2006/main">
          <a:srgbClr val="FF7C80"/>
        </a:solidFill>
        <a:ln xmlns:a="http://schemas.openxmlformats.org/drawingml/2006/main">
          <a:solidFill>
            <a:srgbClr val="66CC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18 054,1 тыс. руб.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(1,1%)</a:t>
          </a:r>
          <a:endParaRPr lang="ru-RU" sz="16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0.70865</cdr:x>
      <cdr:y>0.04234</cdr:y>
    </cdr:from>
    <cdr:to>
      <cdr:x>0.97366</cdr:x>
      <cdr:y>0.23387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584253" y="222869"/>
          <a:ext cx="2088232" cy="1008112"/>
        </a:xfrm>
        <a:prstGeom xmlns:a="http://schemas.openxmlformats.org/drawingml/2006/main" prst="wedgeRoundRectCallout">
          <a:avLst>
            <a:gd name="adj1" fmla="val -34973"/>
            <a:gd name="adj2" fmla="val 66279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Жилищное хозяйство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(12,9%)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0.04158</cdr:x>
      <cdr:y>0.04234</cdr:y>
    </cdr:from>
    <cdr:to>
      <cdr:x>0.29745</cdr:x>
      <cdr:y>0.22019</cdr:y>
    </cdr:to>
    <cdr:sp macro="" textlink="">
      <cdr:nvSpPr>
        <cdr:cNvPr id="7" name="Скругленная прямоугольная выноска 6"/>
        <cdr:cNvSpPr/>
      </cdr:nvSpPr>
      <cdr:spPr>
        <a:xfrm xmlns:a="http://schemas.openxmlformats.org/drawingml/2006/main">
          <a:off x="327669" y="222869"/>
          <a:ext cx="2016224" cy="936104"/>
        </a:xfrm>
        <a:prstGeom xmlns:a="http://schemas.openxmlformats.org/drawingml/2006/main" prst="wedgeRoundRectCallout">
          <a:avLst>
            <a:gd name="adj1" fmla="val 38750"/>
            <a:gd name="adj2" fmla="val 69283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(16%)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0.04803</cdr:x>
      <cdr:y>0.05199</cdr:y>
    </cdr:from>
    <cdr:to>
      <cdr:x>0.30389</cdr:x>
      <cdr:y>0.22985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378469" y="273669"/>
          <a:ext cx="2016224" cy="936104"/>
        </a:xfrm>
        <a:prstGeom xmlns:a="http://schemas.openxmlformats.org/drawingml/2006/main" prst="wedgeRoundRectCallout">
          <a:avLst>
            <a:gd name="adj1" fmla="val 38750"/>
            <a:gd name="adj2" fmla="val 69283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(11,8%)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0.72386</cdr:x>
      <cdr:y>0.79399</cdr:y>
    </cdr:from>
    <cdr:to>
      <cdr:x>0.97972</cdr:x>
      <cdr:y>0.95816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704097" y="4179092"/>
          <a:ext cx="2016197" cy="864097"/>
        </a:xfrm>
        <a:prstGeom xmlns:a="http://schemas.openxmlformats.org/drawingml/2006/main" prst="wedgeRoundRectCallout">
          <a:avLst>
            <a:gd name="adj1" fmla="val -42453"/>
            <a:gd name="adj2" fmla="val -72838"/>
            <a:gd name="adj3" fmla="val 16667"/>
          </a:avLst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Коммунальное хозяйство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(46,0%)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0.02024</cdr:x>
      <cdr:y>0.78031</cdr:y>
    </cdr:from>
    <cdr:to>
      <cdr:x>0.2761</cdr:x>
      <cdr:y>0.95816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159481" y="4107084"/>
          <a:ext cx="2016196" cy="936101"/>
        </a:xfrm>
        <a:prstGeom xmlns:a="http://schemas.openxmlformats.org/drawingml/2006/main" prst="wedgeRoundRectCallout">
          <a:avLst>
            <a:gd name="adj1" fmla="val 41584"/>
            <a:gd name="adj2" fmla="val -72152"/>
            <a:gd name="adj3" fmla="val 16667"/>
          </a:avLst>
        </a:prstGeom>
        <a:solidFill xmlns:a="http://schemas.openxmlformats.org/drawingml/2006/main">
          <a:schemeClr val="accent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(29,3%)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0.01875</cdr:x>
      <cdr:y>0.79126</cdr:y>
    </cdr:from>
    <cdr:to>
      <cdr:x>0.9899</cdr:x>
      <cdr:y>0.82894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5854" y="4536504"/>
          <a:ext cx="7552501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</a:t>
          </a:r>
          <a:r>
            <a:rPr lang="ru-RU" sz="9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01.01.2015 г.      На 01.01.2016 г.     На 01.01.2017 г.    На 01.01.2018 г.    На 01.01.2019 г.     На 01.01.2020 г.      На 01.01.2021г.</a:t>
          </a:r>
          <a:endParaRPr lang="ru-RU" sz="9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3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36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11.12.2018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229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684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068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461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1610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8263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096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461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6060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0967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46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654117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4596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096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461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531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3297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286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7725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37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783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9669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586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661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297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0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6"/>
          <a:lstStyle>
            <a:lvl1pPr marL="0" marR="45715" indent="0" algn="r">
              <a:buNone/>
              <a:defRPr>
                <a:solidFill>
                  <a:schemeClr val="tx1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C424-D79D-49F7-9E10-8E3DD0490E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0A9D-C242-45B8-86DB-E9AE31512A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E0CB-8524-459D-8410-F00104AF2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1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2F9A-6A6D-4C9D-A14A-85B084FBF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1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1981201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C09D-54A4-4B81-8880-88ED7BD77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2DEE-43D5-4E08-8E63-9FAAD07B0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619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C9D6-6ED0-4052-B6B6-BBF997A9FA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3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3" y="2704664"/>
            <a:ext cx="7772400" cy="1509712"/>
          </a:xfrm>
        </p:spPr>
        <p:txBody>
          <a:bodyPr lIns="45715" rIns="45715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4BC2-D8B2-48E8-AD50-8B1F032F2B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F4B3-421E-4C36-8357-6A650F0612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9"/>
            <a:ext cx="4040188" cy="659352"/>
          </a:xfrm>
        </p:spPr>
        <p:txBody>
          <a:bodyPr lIns="45715" tIns="0" rIns="45715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859761"/>
            <a:ext cx="4041775" cy="654843"/>
          </a:xfrm>
        </p:spPr>
        <p:txBody>
          <a:bodyPr lIns="45715" tIns="0" rIns="45715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D0105-0020-44A5-9309-7FB64B4E01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6F88-ACEF-4833-8AD5-C6A1B5CD44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F38B-A780-459E-96CC-EA2D90CF81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6" rIns="18286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3FAC-1AAD-4E31-BD44-9978B3C701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6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9" y="5359406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3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176999"/>
            <a:ext cx="2212848" cy="1582621"/>
          </a:xfrm>
        </p:spPr>
        <p:txBody>
          <a:bodyPr lIns="45715" rIns="45715" bIns="45715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2828785"/>
            <a:ext cx="2209800" cy="2179320"/>
          </a:xfrm>
        </p:spPr>
        <p:txBody>
          <a:bodyPr lIns="64001" rIns="45715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6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87F61-09D0-4B32-BAB9-D4E5F37B0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tint val="23500"/>
                <a:satMod val="160000"/>
                <a:lumMod val="0"/>
                <a:lumOff val="100000"/>
                <a:alpha val="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6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6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6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16A05DC-CD9F-472A-8F3F-7C4FA97D5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49" y="203201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3" r:id="rId9"/>
    <p:sldLayoutId id="2147484011" r:id="rId10"/>
    <p:sldLayoutId id="2147484012" r:id="rId11"/>
    <p:sldLayoutId id="2147484014" r:id="rId12"/>
    <p:sldLayoutId id="2147484015" r:id="rId13"/>
    <p:sldLayoutId id="2147484016" r:id="rId14"/>
    <p:sldLayoutId id="214748401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30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458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61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22" indent="-273022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97" indent="-24603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indent="-24603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327" indent="-209528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937" indent="-209528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80" indent="-21029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41" indent="-18286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32" indent="-182861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24" indent="-18286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18" Type="http://schemas.openxmlformats.org/officeDocument/2006/relationships/image" Target="../media/image4.wmf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openxmlformats.org/officeDocument/2006/relationships/diagramColors" Target="../diagrams/colors5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24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openxmlformats.org/officeDocument/2006/relationships/diagramData" Target="../diagrams/data5.xml"/><Relationship Id="rId22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wm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microsoft.com/office/2007/relationships/diagramDrawing" Target="../diagrams/drawin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wmf"/><Relationship Id="rId4" Type="http://schemas.openxmlformats.org/officeDocument/2006/relationships/oleObject" Target="../embeddings/_____Microsoft_Office_Excel_97-20031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5" Type="http://schemas.openxmlformats.org/officeDocument/2006/relationships/oleObject" Target="../embeddings/_____Microsoft_Office_Excel_97-20032.xls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diagramData" Target="../diagrams/data9.xml"/><Relationship Id="rId7" Type="http://schemas.openxmlformats.org/officeDocument/2006/relationships/image" Target="../media/image4.wmf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3.wm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6" name="Picture 24" descr="Россия - Сухой Лог. Фото №3 - Вид с вертолё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22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480720" cy="129614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Думы городского округа 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Лог «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бюджета городского округа Сухой Лог на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2020-2021 годов»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60648"/>
            <a:ext cx="15134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9431" y="2420888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БЮДЖЕТ ДЛЯ ГРАЖДАН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controls>
      <p:control spid="71735" name="SapphireHiddenControl" r:id="rId2" imgW="6095880" imgH="4067280"/>
    </p:controls>
    <p:extLst>
      <p:ext uri="{BB962C8B-B14F-4D97-AF65-F5344CB8AC3E}">
        <p14:creationId xmlns:p14="http://schemas.microsoft.com/office/powerpoint/2010/main" xmlns="" val="18281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1539" y="714362"/>
            <a:ext cx="7143800" cy="954097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 городского округа 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319933" y="1668459"/>
            <a:ext cx="8572500" cy="1689105"/>
          </a:xfrm>
          <a:prstGeom prst="wav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городского 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16597" y="3214689"/>
            <a:ext cx="8572500" cy="1714500"/>
          </a:xfrm>
          <a:prstGeom prst="wav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городского 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39753" y="4782740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6" y="21428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49211" y="633984"/>
            <a:ext cx="8072495" cy="7078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ОСНОВНЫЕ ЭТАПЫ СОСТАВЛЕНИЯ ПРОЕКТА БЮДЖЕТА ГОРОДСКОГО ОКРУГА СУХОЙ ЛОГ: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1740" y="1527401"/>
            <a:ext cx="7071049" cy="18701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основных подходов к формированию бюджета городского округа Сухой Лог;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Предварительный прогноз поступления администрируемых доходов в бюджет;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 социально-экономического развития городского округа Сухой Лог;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отделов, КУМИ и управлений Администрации городского округа Сухой Лог по   подготовке и обоснованию бюджетных проектировок;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проекта решения Думы городского округа Сухой Лог «Об утверждении бюджета городского округа Сухой Лог на очередной финансовый год».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5455" y="3645025"/>
            <a:ext cx="7071049" cy="1335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публичных слушаний по проекту бюджета городского округа Сухой Лог на очередной финансовый год с участием граждан города;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Проведение экспертизы проекта бюджета городского округа Счетной палатой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Предварительное рассмотрение проекта бюджета думской комиссией по экономической политике, бюджету, финансам и налогам.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5455" y="5229200"/>
            <a:ext cx="7057332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D60093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бюджета: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Утверждение депутатами Думы городского округа проекта решения об утверждении бюджета городского округа Сухой Лог на очередной финансовый год в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депутатами Думы городского округа проекта решения об утверждении бюджета городского округа Сухой Лог на очередной финансовый год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5007" y="2291457"/>
            <a:ext cx="534967" cy="3420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061" y="4132883"/>
            <a:ext cx="534963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007" y="5692851"/>
            <a:ext cx="534967" cy="3688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7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1" y="857238"/>
            <a:ext cx="7358115" cy="954097"/>
          </a:xfrm>
          <a:prstGeom prst="rect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</a:t>
            </a: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6" y="2301878"/>
            <a:ext cx="2797175" cy="3246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428600" y="2214556"/>
            <a:ext cx="2678113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Доходы 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15075" y="2214556"/>
            <a:ext cx="2714644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Расходы</a:t>
            </a:r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 rot="2558756">
            <a:off x="2583012" y="3360413"/>
            <a:ext cx="1493837" cy="826667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доходы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 rot="18919003">
            <a:off x="4986893" y="3328042"/>
            <a:ext cx="1587500" cy="857900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9" y="5643584"/>
            <a:ext cx="6986885" cy="954097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4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539552" y="1214686"/>
            <a:ext cx="81369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470325" y="1268760"/>
            <a:ext cx="739839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89327" y="1268761"/>
            <a:ext cx="0" cy="94737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092280" y="1268760"/>
            <a:ext cx="576064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5028" y="1881040"/>
            <a:ext cx="1655851" cy="48340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семьи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6331" y="2294875"/>
            <a:ext cx="2560184" cy="774086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публично-правовых образований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4299" y="1916832"/>
            <a:ext cx="1938312" cy="54006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Бюджет организаций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514" name="Picture 2" descr="C:\Users\Наталья Константинов\AppData\Local\Microsoft\Windows\Temporary Internet Files\Content.IE5\H7G8PFJM\famil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497" y="2400235"/>
            <a:ext cx="1603896" cy="160389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4516" name="Picture 4" descr="C:\Users\Наталья Константинов\AppData\Local\Microsoft\Windows\Temporary Internet Files\Content.IE5\UCUIBNLN\Kollegiya_30-07-13-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3421" y="2492039"/>
            <a:ext cx="1913035" cy="127455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cxnSp>
        <p:nvCxnSpPr>
          <p:cNvPr id="16" name="Прямая соединительная линия 15"/>
          <p:cNvCxnSpPr/>
          <p:nvPr/>
        </p:nvCxnSpPr>
        <p:spPr>
          <a:xfrm>
            <a:off x="3048211" y="3202183"/>
            <a:ext cx="27363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18751" y="3294844"/>
            <a:ext cx="6475" cy="7822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540020" y="3282464"/>
            <a:ext cx="706147" cy="7946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68491" y="3291964"/>
            <a:ext cx="885936" cy="7851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167" y="4164961"/>
            <a:ext cx="2538349" cy="1339088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38137" y="5601710"/>
            <a:ext cx="2433427" cy="9236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Российской Федерации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02975" y="5625007"/>
            <a:ext cx="2952327" cy="900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(Областной бюджет  Свердловской области)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31024" y="5590823"/>
            <a:ext cx="2433427" cy="934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Муниципальных образований 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(местные бюджеты – бюджет городского округа Сухой  Лог)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81" y="4164961"/>
            <a:ext cx="2402483" cy="134865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4429" y="4169743"/>
            <a:ext cx="2218183" cy="133430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19672" y="629793"/>
            <a:ext cx="6048672" cy="559792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Какие бывают БЮДЖЕТЫ?</a:t>
            </a:r>
          </a:p>
        </p:txBody>
      </p:sp>
    </p:spTree>
    <p:extLst>
      <p:ext uri="{BB962C8B-B14F-4D97-AF65-F5344CB8AC3E}">
        <p14:creationId xmlns:p14="http://schemas.microsoft.com/office/powerpoint/2010/main" xmlns="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285730"/>
            <a:ext cx="8305800" cy="13573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Бюджетный процесс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6317" y="1857368"/>
            <a:ext cx="3000396" cy="6429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Составление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3075" y="2643183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Рассмотрение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7" y="3357564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Утверждение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7" y="4071946"/>
            <a:ext cx="3000396" cy="5000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Исполнение бюджета в текущем году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7" y="4714885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Формирование отчета об исполнении бюджета предыдущего года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1000109"/>
            <a:ext cx="6811691" cy="64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i="1" dirty="0"/>
              <a:t>Бюджетный процесс </a:t>
            </a:r>
            <a:r>
              <a:rPr lang="ru-RU" b="1" i="1" dirty="0" smtClean="0"/>
              <a:t>– </a:t>
            </a:r>
          </a:p>
          <a:p>
            <a:pPr algn="ctr"/>
            <a:r>
              <a:rPr lang="ru-RU" b="1" i="1" dirty="0" smtClean="0"/>
              <a:t>ежегодное </a:t>
            </a:r>
            <a:r>
              <a:rPr lang="ru-RU" b="1" i="1" dirty="0"/>
              <a:t>формирование и 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7" y="5643580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i="1" dirty="0"/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101126320"/>
              </p:ext>
            </p:extLst>
          </p:nvPr>
        </p:nvGraphicFramePr>
        <p:xfrm>
          <a:off x="2339752" y="2928936"/>
          <a:ext cx="180020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120851524"/>
              </p:ext>
            </p:extLst>
          </p:nvPr>
        </p:nvGraphicFramePr>
        <p:xfrm>
          <a:off x="2357424" y="5715017"/>
          <a:ext cx="1838008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239901341"/>
              </p:ext>
            </p:extLst>
          </p:nvPr>
        </p:nvGraphicFramePr>
        <p:xfrm>
          <a:off x="1714480" y="4714884"/>
          <a:ext cx="2425472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4080515515"/>
              </p:ext>
            </p:extLst>
          </p:nvPr>
        </p:nvGraphicFramePr>
        <p:xfrm>
          <a:off x="1643044" y="1857370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6" name="Выгнутая вправо стрелка 15"/>
          <p:cNvSpPr/>
          <p:nvPr/>
        </p:nvSpPr>
        <p:spPr>
          <a:xfrm>
            <a:off x="7858149" y="2071680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7858149" y="3643315"/>
            <a:ext cx="357191" cy="714380"/>
          </a:xfrm>
          <a:prstGeom prst="curvedLeftArrow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7858149" y="4429135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858149" y="5214956"/>
            <a:ext cx="357191" cy="928695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858149" y="2857498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256332" y="1893631"/>
            <a:ext cx="512592" cy="57041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256333" y="2895599"/>
            <a:ext cx="529984" cy="78923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282238" y="4791105"/>
            <a:ext cx="486687" cy="595301"/>
          </a:xfrm>
          <a:prstGeom prst="rightArrow">
            <a:avLst>
              <a:gd name="adj1" fmla="val 50000"/>
              <a:gd name="adj2" fmla="val 4299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4292008" y="5715019"/>
            <a:ext cx="476917" cy="571502"/>
          </a:xfrm>
          <a:prstGeom prst="rightArrow">
            <a:avLst>
              <a:gd name="adj1" fmla="val 50000"/>
              <a:gd name="adj2" fmla="val 4555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pic>
        <p:nvPicPr>
          <p:cNvPr id="25" name="Picture 18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1413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ГРАЖДАНИН, его участие в бюджетном процессе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1268760"/>
            <a:ext cx="849694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79115" y="1281361"/>
            <a:ext cx="84249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30016" y="1696641"/>
            <a:ext cx="4752528" cy="792088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ГРАЖДАНИН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как налогоплательщик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867" y="2573472"/>
            <a:ext cx="2500267" cy="1666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Стрелка вниз 9"/>
          <p:cNvSpPr/>
          <p:nvPr/>
        </p:nvSpPr>
        <p:spPr>
          <a:xfrm>
            <a:off x="1835696" y="4509120"/>
            <a:ext cx="5472608" cy="1008112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ГРАЖДАНИН</a:t>
            </a:r>
            <a:endParaRPr lang="ru-RU" sz="15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как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получатель социальных гарантий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9115" y="5589240"/>
            <a:ext cx="85689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Расходная часть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бюджета -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получает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социальные гарантии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(образование, ЖКХ, культура, физическая культура и спорт, социальные льготы и другие направления социальных гарантий населению)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784" y="789304"/>
            <a:ext cx="822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местного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за 2014-2021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644060979"/>
              </p:ext>
            </p:extLst>
          </p:nvPr>
        </p:nvGraphicFramePr>
        <p:xfrm>
          <a:off x="749464" y="1196752"/>
          <a:ext cx="7992888" cy="265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9084" y="3777605"/>
            <a:ext cx="8001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(профицит) местного бюджета,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893671410"/>
              </p:ext>
            </p:extLst>
          </p:nvPr>
        </p:nvGraphicFramePr>
        <p:xfrm>
          <a:off x="775772" y="4127594"/>
          <a:ext cx="8001000" cy="239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030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31842" y="2316511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                  2020 г.                  2021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829322" y="633984"/>
            <a:ext cx="7872412" cy="150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Основные сведения о бюджете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городского округа Сухой Лог на 2019 год и плановый период  2020 и 2021 годов.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рублей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5731438"/>
              </p:ext>
            </p:extLst>
          </p:nvPr>
        </p:nvGraphicFramePr>
        <p:xfrm>
          <a:off x="684512" y="2262757"/>
          <a:ext cx="8064900" cy="448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24197" y="2620352"/>
            <a:ext cx="1443547" cy="916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1 536 280,0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753" y="2612683"/>
            <a:ext cx="1440161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1 569 886,8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604410"/>
            <a:ext cx="1487119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1 634 035,5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93518" y="3995033"/>
            <a:ext cx="1443548" cy="916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1 584 349,5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39752" y="4006281"/>
            <a:ext cx="1440160" cy="916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1 553 139,8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70" y="4049360"/>
            <a:ext cx="1487119" cy="916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1 600 763,9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7637" y="5475482"/>
            <a:ext cx="1443548" cy="916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48 069,5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39752" y="5475482"/>
            <a:ext cx="1440160" cy="916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0" y="5475481"/>
            <a:ext cx="1487119" cy="916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174882" y="483321"/>
            <a:ext cx="5370511" cy="710804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291B7F"/>
                </a:solidFill>
                <a:latin typeface="+mn-lt"/>
              </a:rPr>
              <a:t>Доходы бюджета</a:t>
            </a: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6" y="1527179"/>
            <a:ext cx="2847975" cy="746125"/>
          </a:xfrm>
        </p:spPr>
        <p:txBody>
          <a:bodyPr/>
          <a:lstStyle/>
          <a:p>
            <a:pPr marR="0" eaLnBrk="1" hangingPunct="1"/>
            <a:r>
              <a:rPr lang="ru-RU" altLang="ru-RU" sz="2000" dirty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3342" y="3751270"/>
            <a:ext cx="2213279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Платежи от предоставления  казенными учреждениями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751266"/>
            <a:ext cx="2255989" cy="22700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Поступления от других бюджетов бюджетной системы (межбюджетные трансферты), а также поступления  от физических и юридических лиц, в том числе добровольные пожертвования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4" y="3751270"/>
            <a:ext cx="2134020" cy="22700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884368" y="2565406"/>
            <a:ext cx="935037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28336" y="2565406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823077" y="2565404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1416051"/>
            <a:ext cx="2255989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03341" y="1416051"/>
            <a:ext cx="2208715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8102" y="1416051"/>
            <a:ext cx="211177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Налоговые доходы</a:t>
            </a: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p:control spid="72759" name="SapphireHiddenControl" r:id="rId2" imgW="6124680" imgH="4067280"/>
    </p:controls>
    <p:extLst>
      <p:ext uri="{BB962C8B-B14F-4D97-AF65-F5344CB8AC3E}">
        <p14:creationId xmlns:p14="http://schemas.microsoft.com/office/powerpoint/2010/main" xmlns="" val="34818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07883" y="576896"/>
            <a:ext cx="8214256" cy="136815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  <a:t>Безвозмездные поступления</a:t>
            </a:r>
            <a:b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</a:b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трансферты - средства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</a:t>
            </a: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бюджетной системы Российской Федерации другому бюджету бюджетной системы Российской Федерации</a:t>
            </a:r>
            <a:b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4" y="1527176"/>
            <a:ext cx="2847975" cy="746125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234912"/>
            <a:ext cx="2589048" cy="3302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межбюджетные </a:t>
            </a:r>
            <a:r>
              <a:rPr lang="ru-RU" sz="1500" dirty="0">
                <a:solidFill>
                  <a:srgbClr val="000000"/>
                </a:solidFill>
              </a:rPr>
              <a:t>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259716"/>
            <a:ext cx="2813656" cy="3277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межбюджетные </a:t>
            </a:r>
            <a:r>
              <a:rPr lang="ru-RU" sz="1400" dirty="0" smtClean="0">
                <a:solidFill>
                  <a:srgbClr val="000000"/>
                </a:solidFill>
              </a:rPr>
              <a:t>трансферты</a:t>
            </a:r>
            <a:r>
              <a:rPr lang="ru-RU" sz="1400" dirty="0">
                <a:solidFill>
                  <a:srgbClr val="000000"/>
                </a:solidFill>
              </a:rPr>
              <a:t>, предоставляемые местным бюджетам в целях финансового обеспечения </a:t>
            </a:r>
            <a:r>
              <a:rPr lang="ru-RU" sz="1400" dirty="0" smtClean="0">
                <a:solidFill>
                  <a:srgbClr val="000000"/>
                </a:solidFill>
              </a:rPr>
              <a:t>расходных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 обязательств  муниципальных </a:t>
            </a:r>
            <a:r>
              <a:rPr lang="ru-RU" sz="1400" dirty="0">
                <a:solidFill>
                  <a:srgbClr val="000000"/>
                </a:solidFill>
              </a:rPr>
              <a:t>образований, возникающих при выполнении государственных полномочий Российской </a:t>
            </a:r>
            <a:r>
              <a:rPr lang="ru-RU" sz="1400" dirty="0" smtClean="0">
                <a:solidFill>
                  <a:srgbClr val="000000"/>
                </a:solidFill>
              </a:rPr>
              <a:t>Феде-рации</a:t>
            </a:r>
            <a:r>
              <a:rPr lang="ru-RU" sz="1400" dirty="0">
                <a:solidFill>
                  <a:srgbClr val="000000"/>
                </a:solidFill>
              </a:rPr>
              <a:t>, субъектов </a:t>
            </a:r>
            <a:r>
              <a:rPr lang="ru-RU" sz="1400" dirty="0" smtClean="0">
                <a:solidFill>
                  <a:srgbClr val="000000"/>
                </a:solidFill>
              </a:rPr>
              <a:t>РФ, </a:t>
            </a:r>
            <a:r>
              <a:rPr lang="ru-RU" sz="1400" dirty="0">
                <a:solidFill>
                  <a:srgbClr val="000000"/>
                </a:solidFill>
              </a:rPr>
              <a:t>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946" y="3259716"/>
            <a:ext cx="2514895" cy="3277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0000"/>
                </a:solidFill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16844" y="2564904"/>
            <a:ext cx="935037" cy="65183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69621" y="2564903"/>
            <a:ext cx="863600" cy="6232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71567" y="2564903"/>
            <a:ext cx="863600" cy="6232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1" y="1916832"/>
            <a:ext cx="2836239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Субвенции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8" y="1916832"/>
            <a:ext cx="2592287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Субсидии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916832"/>
            <a:ext cx="25202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Дотации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p:control spid="73783" name="SapphireHiddenControl" r:id="rId2" imgW="6095880" imgH="4067280"/>
    </p:controls>
    <p:extLst>
      <p:ext uri="{BB962C8B-B14F-4D97-AF65-F5344CB8AC3E}">
        <p14:creationId xmlns:p14="http://schemas.microsoft.com/office/powerpoint/2010/main" xmlns="" val="1055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8600" y="214293"/>
            <a:ext cx="8483600" cy="6455068"/>
          </a:xfrm>
        </p:spPr>
        <p:txBody>
          <a:bodyPr>
            <a:normAutofit fontScale="70000" lnSpcReduction="20000"/>
          </a:bodyPr>
          <a:lstStyle/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/>
              <a:t>	</a:t>
            </a: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i="1" dirty="0" smtClean="0"/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i="1" dirty="0" smtClean="0"/>
              <a:t>	</a:t>
            </a:r>
            <a:r>
              <a:rPr lang="ru-RU" sz="1600" b="1" i="1" dirty="0" smtClean="0">
                <a:solidFill>
                  <a:srgbClr val="6600CC"/>
                </a:solidFill>
                <a:latin typeface="Garamond" pitchFamily="18" charset="0"/>
              </a:rPr>
              <a:t>		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600" b="1" i="1" dirty="0" smtClean="0">
              <a:solidFill>
                <a:srgbClr val="6600CC"/>
              </a:solidFill>
              <a:latin typeface="Garamond" pitchFamily="18" charset="0"/>
            </a:endParaRP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Сухой Лог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200" b="1" i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292" indent="-274292"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200" dirty="0" smtClean="0"/>
              <a:t>                        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городского округа должен иметь возможность в полном объеме получить  информацию о том, сколько городской округ зарабатывает и сколько тратит, какие программы являются для нас приоритетными, каких результатов мы хотим добиться. Не в первый раз мы разрабатываем финансовый документ, способный в доступной форме объяснить, как формируется бюджет городского округа Сухой Лог. Проект бюджета – это очень сложный и объемный документ, непростой для восприятия даже профессиональных экономистов и финансистов. Основной целью бюджетной политики городского округа является обеспечение сбалансированности местного бюджета и повышения качества управления бюджетным процессом. И мы заинтересованы в участии как можно большего числа граждан в бюджетном процессе. Для нас важно мнение каждого гражданина как по совершенствованию бюджетного процесса, так и по формированию доходной и расходной части бюджета. Уважаемые горожане,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- «Бюджет для граждан».</a:t>
            </a:r>
          </a:p>
          <a:p>
            <a:pPr marL="0" indent="457153" algn="just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городского округа Сухой Лог разработан информационно-аналитический материал о бюджете городского округа Сухой Лог на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плановый период 2020 и 2021 годов,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отражены основные цели, задачи и ориентиры бюджетной политики, приведено обоснование муниципальных расходов и описание планируемых количественных и качественных результатов в понятной для неподготовленных пользователей информативной и компактной форме.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600" i="1" dirty="0">
              <a:solidFill>
                <a:srgbClr val="6600CC"/>
              </a:solidFill>
              <a:latin typeface="Garamond" pitchFamily="18" charset="0"/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6600CC"/>
                </a:solidFill>
                <a:latin typeface="Garamond" pitchFamily="18" charset="0"/>
              </a:rPr>
              <a:t>			</a:t>
            </a:r>
            <a:r>
              <a:rPr lang="ru-RU" sz="1600" b="1" dirty="0">
                <a:solidFill>
                  <a:srgbClr val="7030A0"/>
                </a:solidFill>
                <a:latin typeface="Garamond" pitchFamily="18" charset="0"/>
              </a:rPr>
              <a:t>      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городского 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		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Р.Ю. Валов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dirty="0"/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http://glava.goslog.ru/upload/main/5e8/GLAVA-SUKHOY-LOG1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008112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55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9554" y="343248"/>
            <a:ext cx="8229600" cy="853504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Доля доходов в бюджете на 2019 год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256800"/>
              </p:ext>
            </p:extLst>
          </p:nvPr>
        </p:nvGraphicFramePr>
        <p:xfrm>
          <a:off x="285720" y="1052736"/>
          <a:ext cx="864399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718205"/>
              </p:ext>
            </p:extLst>
          </p:nvPr>
        </p:nvGraphicFramePr>
        <p:xfrm>
          <a:off x="251520" y="1357313"/>
          <a:ext cx="3888432" cy="50721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34775"/>
                <a:gridCol w="1653657"/>
              </a:tblGrid>
              <a:tr h="1268025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dirty="0" smtClean="0"/>
                        <a:t>Доходы бюджета 2019 год</a:t>
                      </a:r>
                    </a:p>
                    <a:p>
                      <a:pPr lvl="1"/>
                      <a:r>
                        <a:rPr lang="ru-RU" dirty="0" smtClean="0"/>
                        <a:t> </a:t>
                      </a:r>
                    </a:p>
                    <a:p>
                      <a:pPr lvl="1"/>
                      <a:r>
                        <a:rPr lang="ru-RU" dirty="0" smtClean="0"/>
                        <a:t>ВСЕГО:</a:t>
                      </a:r>
                      <a:r>
                        <a:rPr lang="ru-RU" baseline="0" dirty="0" smtClean="0"/>
                        <a:t>    </a:t>
                      </a:r>
                      <a:r>
                        <a:rPr lang="ru-RU" sz="2000" baseline="0" dirty="0" smtClean="0"/>
                        <a:t>1 536 280  </a:t>
                      </a:r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Налоговые доходы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/>
                        <a:t>507 460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Неналоговые доходы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>
                          <a:latin typeface="Constantia" pitchFamily="18" charset="0"/>
                        </a:rPr>
                        <a:t>56 761</a:t>
                      </a: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Безвозмездные поступления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/>
                        <a:t>972059</a:t>
                      </a:r>
                    </a:p>
                    <a:p>
                      <a:pPr lvl="1" algn="r"/>
                      <a:endParaRPr lang="ru-RU" dirty="0" smtClean="0"/>
                    </a:p>
                    <a:p>
                      <a:pPr lvl="1" algn="r"/>
                      <a:endParaRPr lang="ru-RU" dirty="0" smtClean="0"/>
                    </a:p>
                    <a:p>
                      <a:pPr lvl="1" algn="r"/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p:control spid="77873" name="SapphireHiddenControl" r:id="rId2" imgW="6095880" imgH="4067280"/>
    </p:controls>
    <p:extLst>
      <p:ext uri="{BB962C8B-B14F-4D97-AF65-F5344CB8AC3E}">
        <p14:creationId xmlns:p14="http://schemas.microsoft.com/office/powerpoint/2010/main" xmlns="" val="30124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483320"/>
            <a:ext cx="8229600" cy="1073472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2019 год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2258147"/>
              </p:ext>
            </p:extLst>
          </p:nvPr>
        </p:nvGraphicFramePr>
        <p:xfrm>
          <a:off x="472130" y="1340768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2898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3"/>
            <a:ext cx="8229600" cy="79208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8053857"/>
              </p:ext>
            </p:extLst>
          </p:nvPr>
        </p:nvGraphicFramePr>
        <p:xfrm>
          <a:off x="395536" y="1268760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592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4583995"/>
              </p:ext>
            </p:extLst>
          </p:nvPr>
        </p:nvGraphicFramePr>
        <p:xfrm>
          <a:off x="683568" y="1340768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0741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46" y="260648"/>
            <a:ext cx="8259933" cy="57606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mbria" pitchFamily="18" charset="0"/>
              </a:rPr>
              <a:t>Доходы </a:t>
            </a: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бюджета</a:t>
            </a:r>
            <a:endParaRPr lang="ru-RU" sz="32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41021606"/>
              </p:ext>
            </p:extLst>
          </p:nvPr>
        </p:nvGraphicFramePr>
        <p:xfrm>
          <a:off x="359532" y="1206044"/>
          <a:ext cx="8640960" cy="157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19672" y="836712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2878" y="2780928"/>
            <a:ext cx="813690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исходя из динамики поступлений за ряд лет, показателей прогноза социально-экономического развития городского округа Сухой Лог, уровня собираемости, налоговых вычетов, льгот, и нормативов отчислений в бюджет городского округа Сухой Лог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882062176"/>
              </p:ext>
            </p:extLst>
          </p:nvPr>
        </p:nvGraphicFramePr>
        <p:xfrm>
          <a:off x="472858" y="4337720"/>
          <a:ext cx="84969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83671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5684" y="3494330"/>
            <a:ext cx="807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норматива отчислений в бюджет городского округа по НДФЛ и динамика поступлений по НДФЛ в бюджет городского округа Сухой Лог </a:t>
            </a:r>
            <a:endParaRPr lang="ru-RU" b="1" dirty="0">
              <a:solidFill>
                <a:srgbClr val="002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347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2339" y="2852936"/>
            <a:ext cx="8424935" cy="432048"/>
          </a:xfrm>
        </p:spPr>
        <p:txBody>
          <a:bodyPr/>
          <a:lstStyle/>
          <a:p>
            <a:pPr algn="just"/>
            <a:r>
              <a:rPr lang="ru-RU" sz="1300" dirty="0" smtClean="0">
                <a:solidFill>
                  <a:srgbClr val="0070C0"/>
                </a:solidFill>
              </a:rPr>
              <a:t>                </a:t>
            </a:r>
            <a:endParaRPr lang="ru-RU" sz="13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9269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82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  <a:p>
            <a:pPr algn="ctr"/>
            <a:endParaRPr lang="ru-RU" sz="2400" b="1" dirty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2843770"/>
              </p:ext>
            </p:extLst>
          </p:nvPr>
        </p:nvGraphicFramePr>
        <p:xfrm>
          <a:off x="285488" y="1297400"/>
          <a:ext cx="8531225" cy="1700213"/>
        </p:xfrm>
        <a:graphic>
          <a:graphicData uri="http://schemas.openxmlformats.org/presentationml/2006/ole">
            <p:oleObj spid="_x0000_s79127" name="Лист" r:id="rId4" imgW="5105400" imgH="780960" progId="Excel.Sheet.8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12922" y="3501008"/>
            <a:ext cx="841929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двигателей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производимые на территории Российской Федерации (далее – акцизы на нефтепродукты),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запланировано исходя из ожидаемого поступления по данному доходному источнику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норматива отчислений в бюджет городского округа Сухой Лог, предусмотренного проектом Закона Свердловской области «Об областном бюджете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годов»,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0,33036%,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0,33036%,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0,33036%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0,16512%).</a:t>
            </a:r>
            <a:endParaRPr lang="ru-RU" sz="1400" b="1" dirty="0">
              <a:solidFill>
                <a:srgbClr val="0557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b="1" dirty="0">
              <a:solidFill>
                <a:srgbClr val="05577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9100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36004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2204864"/>
            <a:ext cx="8496944" cy="936104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</a:rPr>
              <a:t>                  </a:t>
            </a:r>
            <a:r>
              <a:rPr lang="ru-RU" sz="1300" dirty="0" smtClean="0">
                <a:latin typeface="Times New Roman" panose="02020603050405020304" pitchFamily="18" charset="0"/>
              </a:rPr>
              <a:t>Поступления налога на 2019-2021 годы, рассчитаны исходя </a:t>
            </a:r>
            <a:r>
              <a:rPr lang="ru-RU" sz="1300" dirty="0">
                <a:latin typeface="Times New Roman" panose="02020603050405020304" pitchFamily="18" charset="0"/>
              </a:rPr>
              <a:t>из данных о стоимости имущества</a:t>
            </a:r>
            <a:r>
              <a:rPr lang="ru-RU" sz="1300" dirty="0" smtClean="0">
                <a:latin typeface="Times New Roman" panose="02020603050405020304" pitchFamily="18" charset="0"/>
              </a:rPr>
              <a:t>, </a:t>
            </a:r>
            <a:r>
              <a:rPr lang="ru-RU" sz="1300" dirty="0">
                <a:latin typeface="Times New Roman" panose="02020603050405020304" pitchFamily="18" charset="0"/>
              </a:rPr>
              <a:t>налоговых льгот и налоговых ставок, установленных Налоговым кодексом Российской Федерации и решением Думы городского округа от 27.11.2014 №294-РД «Об установлении налога на имущество физических лиц</a:t>
            </a:r>
            <a:r>
              <a:rPr lang="ru-RU" sz="1300" dirty="0" smtClean="0">
                <a:latin typeface="Times New Roman" panose="02020603050405020304" pitchFamily="18" charset="0"/>
              </a:rPr>
              <a:t>».</a:t>
            </a:r>
            <a:endParaRPr lang="ru-RU" sz="13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285372877"/>
              </p:ext>
            </p:extLst>
          </p:nvPr>
        </p:nvGraphicFramePr>
        <p:xfrm>
          <a:off x="323528" y="620688"/>
          <a:ext cx="8496944" cy="151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21116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1655" y="3244334"/>
            <a:ext cx="5100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0195922"/>
              </p:ext>
            </p:extLst>
          </p:nvPr>
        </p:nvGraphicFramePr>
        <p:xfrm>
          <a:off x="558800" y="3716338"/>
          <a:ext cx="8270875" cy="1336675"/>
        </p:xfrm>
        <a:graphic>
          <a:graphicData uri="http://schemas.openxmlformats.org/presentationml/2006/ole">
            <p:oleObj spid="_x0000_s80151" name="Лист" r:id="rId5" imgW="5019743" imgH="1238160" progId="Excel.Sheet.8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73587" y="5445224"/>
            <a:ext cx="849694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 Прогноз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поступлений единого налога на вмененный доход для отдельных видов деятельности на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2019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–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2021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годы рассчитан исходя из динамики поступлений в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2017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году, ожидаемой оценки поступлений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2018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года, коэффициентов роста. 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9854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40432"/>
            <a:ext cx="8352928" cy="48431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3528" y="3140968"/>
            <a:ext cx="8496944" cy="720080"/>
          </a:xfrm>
        </p:spPr>
        <p:txBody>
          <a:bodyPr/>
          <a:lstStyle/>
          <a:p>
            <a:pPr algn="just"/>
            <a:r>
              <a:rPr lang="ru-RU" sz="1400" dirty="0" smtClean="0"/>
              <a:t>            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земельного налога в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определен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«Об утверждении Положения о земельном налоге на территории городского округа Сухой Лог».</a:t>
            </a: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858826358"/>
              </p:ext>
            </p:extLst>
          </p:nvPr>
        </p:nvGraphicFramePr>
        <p:xfrm>
          <a:off x="323528" y="1124744"/>
          <a:ext cx="8568952" cy="1564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2383" y="54868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47564" y="3789040"/>
            <a:ext cx="79208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1367383072"/>
              </p:ext>
            </p:extLst>
          </p:nvPr>
        </p:nvGraphicFramePr>
        <p:xfrm>
          <a:off x="323528" y="4005064"/>
          <a:ext cx="8568952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5949280"/>
            <a:ext cx="85689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 на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выполнен на основе оценки поступлений за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с учетом коэффициентов роста.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0701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05992"/>
            <a:ext cx="8229600" cy="562768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доходов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2149387"/>
              </p:ext>
            </p:extLst>
          </p:nvPr>
        </p:nvGraphicFramePr>
        <p:xfrm>
          <a:off x="323529" y="1196752"/>
          <a:ext cx="86195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872338" y="1208559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Book Antiqua" pitchFamily="18" charset="0"/>
              </a:rPr>
              <a:t>тыс.руб.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9877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116633"/>
            <a:ext cx="8229600" cy="432047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Структура поступлений доходов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6662970"/>
              </p:ext>
            </p:extLst>
          </p:nvPr>
        </p:nvGraphicFramePr>
        <p:xfrm>
          <a:off x="395536" y="633984"/>
          <a:ext cx="8496944" cy="618233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40"/>
                <a:gridCol w="1152128"/>
                <a:gridCol w="1224136"/>
                <a:gridCol w="1152128"/>
                <a:gridCol w="1296144"/>
                <a:gridCol w="1512168"/>
              </a:tblGrid>
              <a:tr h="634776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r>
                        <a:rPr lang="ru-RU" sz="1200" baseline="0" dirty="0" smtClean="0"/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2017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/>
                        <a:t>за 2018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2019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2020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2021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Налоговые, из них: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462 583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481 488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507 460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585 640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592 040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343 828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Book Antiqua" pitchFamily="18" charset="0"/>
                        </a:rPr>
                        <a:t>380 569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367 684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440 678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445 608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</a:t>
                      </a:r>
                      <a:r>
                        <a:rPr lang="ru-RU" sz="1200" baseline="0" dirty="0" smtClean="0"/>
                        <a:t> подакцизным товарам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17 251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17 276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38 625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40 642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40 642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37 089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38 013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44 858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45 917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47 033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9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имущество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57 419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39 072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49 148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51 079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51 250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886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6 996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6 558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7 145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7 324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7 507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Неналоговые, из</a:t>
                      </a:r>
                      <a:r>
                        <a:rPr lang="ru-RU" sz="1400" baseline="0" dirty="0" smtClean="0"/>
                        <a:t> них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127 206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61 307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56 761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58 475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60 345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72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43 894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43 537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41 567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43 007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44 757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6184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имущества</a:t>
                      </a:r>
                      <a:r>
                        <a:rPr lang="ru-RU" sz="1200" baseline="0" dirty="0" smtClean="0"/>
                        <a:t> и земельных участков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20 387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11 621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8 948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8 976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9</a:t>
                      </a:r>
                      <a:r>
                        <a:rPr lang="ru-RU" sz="1300" b="0" baseline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010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72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поступления, из них: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021 930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1 182 404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972 059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925 772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981 651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4 497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31 907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51 137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184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8 709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405 704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464 518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279 158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258 799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278 128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610 116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630 873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641 764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666 789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694 814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3 447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56 360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83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 доходов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1 611 719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1 725 199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1 536 280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1 569 887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1 634 036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7655872" y="273199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Book Antiqua" pitchFamily="18" charset="0"/>
              </a:rPr>
              <a:t>тыс.руб.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232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152400" y="7620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450431"/>
              </p:ext>
            </p:extLst>
          </p:nvPr>
        </p:nvGraphicFramePr>
        <p:xfrm>
          <a:off x="755576" y="980728"/>
          <a:ext cx="7162800" cy="5062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0"/>
                <a:gridCol w="812800"/>
              </a:tblGrid>
              <a:tr h="35645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Вводная часть</a:t>
                      </a: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 социально – экономические показатели  городского  округа Сухой Лог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343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 правовая база формирования бюджета</a:t>
                      </a:r>
                      <a:endParaRPr lang="ru-RU" alt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055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задачи и приоритетные направления бюджетной  политики городского округа Сухой лог</a:t>
                      </a: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alt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этапы составления проекта бюджета городского округа Сухой лог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понятия 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процесс 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доходов и расходов местного бюджета городского округа Сухой Лог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T="45730" marB="45730"/>
                </a:tc>
              </a:tr>
              <a:tr h="28286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расходах бюджета в разрезе муниципальных программ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 на социальную политику в 2019 году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городского округа Сухой Лог с учётом интересов целевых групп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бюджета городского округа Сухой Лог в расчете на одного жителя в 2019 г.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долговой нагрузки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 информация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T="45730" marB="45730"/>
                </a:tc>
              </a:tr>
            </a:tbl>
          </a:graphicData>
        </a:graphic>
      </p:graphicFrame>
      <p:sp>
        <p:nvSpPr>
          <p:cNvPr id="9" name="Текст 3"/>
          <p:cNvSpPr txBox="1">
            <a:spLocks/>
          </p:cNvSpPr>
          <p:nvPr/>
        </p:nvSpPr>
        <p:spPr>
          <a:xfrm flipV="1">
            <a:off x="8077200" y="762000"/>
            <a:ext cx="762000" cy="58353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+mn-lt"/>
                <a:cs typeface="+mn-cs"/>
              </a:rPr>
              <a:t>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159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411312"/>
            <a:ext cx="7779107" cy="1289496"/>
          </a:xfrm>
        </p:spPr>
        <p:txBody>
          <a:bodyPr/>
          <a:lstStyle/>
          <a:p>
            <a:pPr algn="ctr" eaLnBrk="1" hangingPunct="1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Изменение норматива отчислений в бюджет городского округа по налогу на доходы физических лиц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9967178"/>
              </p:ext>
            </p:extLst>
          </p:nvPr>
        </p:nvGraphicFramePr>
        <p:xfrm>
          <a:off x="524500" y="1772816"/>
          <a:ext cx="8147252" cy="4425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126"/>
                <a:gridCol w="1332689"/>
                <a:gridCol w="1332689"/>
                <a:gridCol w="1293374"/>
                <a:gridCol w="1293374"/>
              </a:tblGrid>
              <a:tr h="18920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Норматив,</a:t>
                      </a:r>
                      <a:r>
                        <a:rPr lang="ru-RU" sz="2800" baseline="0" dirty="0" smtClean="0"/>
                        <a:t>  </a:t>
                      </a:r>
                    </a:p>
                    <a:p>
                      <a:r>
                        <a:rPr lang="ru-RU" sz="2800" baseline="0" dirty="0" smtClean="0"/>
                        <a:t>            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 год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2018 год</a:t>
                      </a:r>
                      <a:endParaRPr lang="ru-RU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 год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2020-2021</a:t>
                      </a:r>
                    </a:p>
                    <a:p>
                      <a:pPr algn="ctr"/>
                      <a:r>
                        <a:rPr lang="ru-RU" sz="2800" dirty="0" smtClean="0"/>
                        <a:t>Годы</a:t>
                      </a:r>
                      <a:endParaRPr lang="ru-RU" sz="2800" dirty="0"/>
                    </a:p>
                  </a:txBody>
                  <a:tcPr/>
                </a:tc>
              </a:tr>
              <a:tr h="253314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норматив отчислений от НДФЛ по БК  РФ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47 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47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трелка вниз 5"/>
          <p:cNvSpPr/>
          <p:nvPr/>
        </p:nvSpPr>
        <p:spPr>
          <a:xfrm>
            <a:off x="6444208" y="4656130"/>
            <a:ext cx="538818" cy="79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7740352" y="4581128"/>
            <a:ext cx="576064" cy="7947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148064" y="4635003"/>
            <a:ext cx="538818" cy="79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6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90041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rgbClr val="C00000"/>
                </a:solidFill>
                <a:latin typeface="Cambria" pitchFamily="18" charset="0"/>
              </a:rPr>
              <a:t>5 предприятий, формирующих треть налоговых доходов бюджета городского округа Сухой Лог</a:t>
            </a:r>
            <a:br>
              <a:rPr lang="ru-RU" sz="25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2500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6759672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102939465"/>
              </p:ext>
            </p:extLst>
          </p:nvPr>
        </p:nvGraphicFramePr>
        <p:xfrm>
          <a:off x="467544" y="1196752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5361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908720"/>
            <a:ext cx="4752528" cy="14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БЮДЖЕТА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выплачиваемые из бюджета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денежные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средства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endParaRPr lang="ru-RU" sz="7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178566207"/>
              </p:ext>
            </p:extLst>
          </p:nvPr>
        </p:nvGraphicFramePr>
        <p:xfrm>
          <a:off x="467544" y="1445702"/>
          <a:ext cx="8331416" cy="486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593414" y="836712"/>
            <a:ext cx="8136904" cy="4652154"/>
          </a:xfrm>
          <a:prstGeom prst="rect">
            <a:avLst/>
          </a:prstGeom>
        </p:spPr>
        <p:txBody>
          <a:bodyPr/>
          <a:lstStyle>
            <a:lvl1pPr marL="273022" indent="-2730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97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32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193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180" indent="-21029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1" indent="-182861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32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24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 2019 года - это программный бюджет, направлен на повышение эффективности расходования </a:t>
            </a:r>
          </a:p>
          <a:p>
            <a:pPr marL="0" indent="0" algn="ctr">
              <a:buNone/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бюджетных средств.</a:t>
            </a:r>
          </a:p>
          <a:p>
            <a:pPr marL="0" indent="0" algn="just">
              <a:buNone/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086436" y="3212976"/>
            <a:ext cx="3429000" cy="7858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  <a:ea typeface="Batang" panose="02030600000101010101" pitchFamily="18" charset="-127"/>
              </a:rPr>
              <a:t>Расходы бюджета </a:t>
            </a:r>
            <a:r>
              <a:rPr lang="ru-RU" sz="2000" dirty="0">
                <a:latin typeface="Cambria" panose="02040503050406030204" pitchFamily="18" charset="0"/>
                <a:ea typeface="Batang" panose="02030600000101010101" pitchFamily="18" charset="-127"/>
              </a:rPr>
              <a:t>распределены по: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56532" y="4940570"/>
            <a:ext cx="2241396" cy="10239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444208" y="4940570"/>
            <a:ext cx="2016224" cy="102396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Cambria" panose="020405030504060302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792824" y="4773341"/>
            <a:ext cx="2016224" cy="9899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Cambria" panose="020405030504060302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Cambria" panose="020405030504060302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62278" y="4581128"/>
            <a:ext cx="54605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77230" y="4575530"/>
            <a:ext cx="0" cy="3665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08986" y="4586199"/>
            <a:ext cx="0" cy="3558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91897" y="4033783"/>
            <a:ext cx="0" cy="7328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6011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496161" y="751136"/>
            <a:ext cx="2286939" cy="4772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31331" y="5724810"/>
            <a:ext cx="1451817" cy="69226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85121" y="1298093"/>
            <a:ext cx="1719551" cy="8182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1200 -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 CYR" charset="-52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93709" y="6143283"/>
            <a:ext cx="1767275" cy="47294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5301" y="2611601"/>
            <a:ext cx="1165259" cy="10282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87823" y="5562878"/>
            <a:ext cx="1393299" cy="73066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28041" y="836713"/>
            <a:ext cx="1383064" cy="7465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52686" y="4159559"/>
            <a:ext cx="1346951" cy="10717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3591" y="4130769"/>
            <a:ext cx="1008112" cy="101613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46747" y="1313554"/>
            <a:ext cx="1008112" cy="1016131"/>
          </a:xfrm>
          <a:prstGeom prst="ellips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02993" y="1710787"/>
            <a:ext cx="1008112" cy="10485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539751" y="332657"/>
            <a:ext cx="8064500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11971" y="2391161"/>
            <a:ext cx="3456384" cy="2304256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6" name="Picture 4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58201">
            <a:off x="4565209" y="1535048"/>
            <a:ext cx="984199" cy="4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312543" y="1313552"/>
            <a:ext cx="1008112" cy="1016131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50993" y="2865490"/>
            <a:ext cx="1008112" cy="10161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80203" y="2742632"/>
            <a:ext cx="1008112" cy="101613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767143" y="5054813"/>
            <a:ext cx="1008112" cy="1016131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207915" y="1721663"/>
            <a:ext cx="1008112" cy="1016131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414359" y="4695418"/>
            <a:ext cx="1008112" cy="10161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7276" y="1858518"/>
            <a:ext cx="561984" cy="75308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815" y="2976315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808" y="4840117"/>
            <a:ext cx="1019733" cy="10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7143" y="5035493"/>
            <a:ext cx="931540" cy="9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6465" y="4805884"/>
            <a:ext cx="592460" cy="8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809" y="3842681"/>
            <a:ext cx="963203" cy="9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0203" y="2849028"/>
            <a:ext cx="1008112" cy="8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891570" y="1480485"/>
            <a:ext cx="1761791" cy="96637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4289" y="4099998"/>
            <a:ext cx="1132892" cy="92905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83148" y="3000672"/>
            <a:ext cx="1403967" cy="70394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13" name="Стрелка вниз 12"/>
          <p:cNvSpPr/>
          <p:nvPr/>
        </p:nvSpPr>
        <p:spPr>
          <a:xfrm rot="9704278">
            <a:off x="3813439" y="2170508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 rot="11778204">
            <a:off x="4723191" y="2159393"/>
            <a:ext cx="360040" cy="370725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 rot="8011164">
            <a:off x="2973564" y="2518499"/>
            <a:ext cx="360040" cy="370725"/>
          </a:xfrm>
          <a:prstGeom prst="downArrow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 rot="5400000">
            <a:off x="2531951" y="3131303"/>
            <a:ext cx="360040" cy="370725"/>
          </a:xfrm>
          <a:prstGeom prst="down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 rot="13178597">
            <a:off x="5568117" y="2519090"/>
            <a:ext cx="360040" cy="370725"/>
          </a:xfrm>
          <a:prstGeom prst="downArrow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 rot="18361161">
            <a:off x="5816629" y="4042550"/>
            <a:ext cx="360040" cy="370725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5970869" y="3223832"/>
            <a:ext cx="360040" cy="3707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 rot="2042577">
            <a:off x="3224085" y="4418338"/>
            <a:ext cx="360040" cy="37072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низ 47"/>
          <p:cNvSpPr/>
          <p:nvPr/>
        </p:nvSpPr>
        <p:spPr>
          <a:xfrm>
            <a:off x="4121284" y="4611790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низ 48"/>
          <p:cNvSpPr/>
          <p:nvPr/>
        </p:nvSpPr>
        <p:spPr>
          <a:xfrm rot="20007886">
            <a:off x="5067367" y="4543418"/>
            <a:ext cx="360040" cy="370725"/>
          </a:xfrm>
          <a:prstGeom prst="down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 вниз 49"/>
          <p:cNvSpPr/>
          <p:nvPr/>
        </p:nvSpPr>
        <p:spPr>
          <a:xfrm rot="3927971">
            <a:off x="2641973" y="3880817"/>
            <a:ext cx="360040" cy="370725"/>
          </a:xfrm>
          <a:prstGeom prst="down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6734" y="41901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4764">
            <a:off x="3524611" y="1481984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animal-store.ru/img/2015/050207/505476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695" y="1985355"/>
            <a:ext cx="776551" cy="5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77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755576" y="617388"/>
            <a:ext cx="8064500" cy="79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6600CC"/>
                </a:solidFill>
                <a:latin typeface="Cambria" panose="02040503050406030204" pitchFamily="18" charset="0"/>
              </a:rPr>
              <a:t>РАСПРЕДЕЛЕНИЕ РАСХОДОВ БЮДЖЕТА ПО ОТРАСЛЯМ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6600CC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Cambria" panose="02040503050406030204" pitchFamily="18" charset="0"/>
              </a:rPr>
              <a:t>                          </a:t>
            </a:r>
            <a:r>
              <a:rPr lang="ru-RU" b="1" i="1" dirty="0" smtClean="0">
                <a:solidFill>
                  <a:srgbClr val="66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2019 году и плановом периоде 2020-2021 гг.                 </a:t>
            </a:r>
            <a:r>
              <a:rPr lang="ru-RU" sz="1200" b="1" i="1" dirty="0" smtClean="0">
                <a:solidFill>
                  <a:srgbClr val="66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Тыс. руб.</a:t>
            </a:r>
            <a:endParaRPr lang="ru-RU" i="1" dirty="0">
              <a:solidFill>
                <a:srgbClr val="66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997778817"/>
              </p:ext>
            </p:extLst>
          </p:nvPr>
        </p:nvGraphicFramePr>
        <p:xfrm>
          <a:off x="395535" y="1449046"/>
          <a:ext cx="8547498" cy="5150169"/>
        </p:xfrm>
        <a:graphic>
          <a:graphicData uri="http://schemas.openxmlformats.org/drawingml/2006/table">
            <a:tbl>
              <a:tblPr/>
              <a:tblGrid>
                <a:gridCol w="364355"/>
                <a:gridCol w="2862461"/>
                <a:gridCol w="1152128"/>
                <a:gridCol w="648072"/>
                <a:gridCol w="1152128"/>
                <a:gridCol w="670729"/>
                <a:gridCol w="1129471"/>
                <a:gridCol w="568154"/>
              </a:tblGrid>
              <a:tr h="6172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92 773,3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95 863,9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99 174,2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3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2 462,6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2 465,5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2 551,4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11 371,3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12 442,9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12 756,5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6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93 035,6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40 485,3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41 448,2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94 539,4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95 381,3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97 210,0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977 606,2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950 138,3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986 469,6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114 358,0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110 457,0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115 743,0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142 430,1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143 846,9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144 179,5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7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52 893,0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99 178,8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98 351,5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1 584 349,5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1 553 139,8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1 600 763,9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8272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3" y="444886"/>
            <a:ext cx="7777163" cy="984875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Социальная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направленность  формирования  расходов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2019-2021  годы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1885985"/>
              </p:ext>
            </p:extLst>
          </p:nvPr>
        </p:nvGraphicFramePr>
        <p:xfrm>
          <a:off x="723553" y="1556792"/>
          <a:ext cx="7992888" cy="454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512168"/>
                <a:gridCol w="1512168"/>
                <a:gridCol w="1368152"/>
              </a:tblGrid>
              <a:tr h="504056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1 584 349,5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1 553 139,8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1 600 763,9</a:t>
                      </a: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977 606,2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950 138,3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986 469,6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114 358,0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110 457,0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115 743,0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142 430,1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143 846,9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144 179,5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52 893,0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99 178,8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98 351,5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Итого социально</a:t>
                      </a:r>
                      <a:r>
                        <a:rPr lang="ru-RU" sz="1700" b="1" i="1" baseline="0" dirty="0" smtClean="0">
                          <a:latin typeface="Cambria" pitchFamily="18" charset="0"/>
                          <a:cs typeface="Times New Roman" pitchFamily="18" charset="0"/>
                        </a:rPr>
                        <a:t> -значимые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1 287 287,3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1 303 621,0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1 344 743,6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6544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социально-значимых</a:t>
                      </a:r>
                      <a:r>
                        <a:rPr lang="ru-RU" sz="1700" baseline="0" dirty="0" smtClean="0">
                          <a:latin typeface="Cambria" pitchFamily="18" charset="0"/>
                          <a:cs typeface="Times New Roman" pitchFamily="18" charset="0"/>
                        </a:rPr>
                        <a:t> расходов в общей сумме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81,3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83,9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84,0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297 062,2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249 518,8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256 020,3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547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прочих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18,7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16,1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16,0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4256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22337" y="242889"/>
            <a:ext cx="7221563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3192"/>
                </a:solidFill>
                <a:latin typeface="+mn-lt"/>
              </a:rPr>
              <a:t>Переход к программно-целевому методу планирования в городском округе Сухой Лог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23853" y="971164"/>
            <a:ext cx="8520113" cy="27515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В целях повышения эффективности и результативности бюджетных расходов с 2014 года бюджет городского округа Сухой Лог формируется и исполняется в рамках муниципальных программ.  В </a:t>
            </a:r>
            <a:r>
              <a:rPr lang="ru-RU" sz="1600" dirty="0" smtClean="0">
                <a:solidFill>
                  <a:srgbClr val="003192"/>
                </a:solidFill>
                <a:cs typeface="Times New Roman" panose="02020603050405020304" pitchFamily="18" charset="0"/>
              </a:rPr>
              <a:t>2019 </a:t>
            </a: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году будут реализовываться </a:t>
            </a:r>
            <a:r>
              <a:rPr lang="ru-RU" sz="1600" dirty="0" smtClean="0">
                <a:solidFill>
                  <a:srgbClr val="003192"/>
                </a:solidFill>
                <a:cs typeface="Times New Roman" panose="02020603050405020304" pitchFamily="18" charset="0"/>
              </a:rPr>
              <a:t>15 </a:t>
            </a: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муниципальных программ.</a:t>
            </a:r>
          </a:p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	</a:t>
            </a:r>
          </a:p>
        </p:txBody>
      </p:sp>
      <p:graphicFrame>
        <p:nvGraphicFramePr>
          <p:cNvPr id="95434" name="Group 20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564181292"/>
              </p:ext>
            </p:extLst>
          </p:nvPr>
        </p:nvGraphicFramePr>
        <p:xfrm>
          <a:off x="755576" y="3933056"/>
          <a:ext cx="7602375" cy="2520281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72608"/>
                <a:gridCol w="2129767"/>
              </a:tblGrid>
              <a:tr h="3818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169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Общий объем расходов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бюджета городского округа Сухой Лог, тыс. руб.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1 584 349,5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666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Объем  расходов по муниципальным программам, тыс. руб.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(% к общему объему расходов)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1 566 295,4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(98,9%)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548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i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b="1" i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Бюджетные расходы</a:t>
                      </a:r>
                      <a:r>
                        <a:rPr lang="ru-RU" sz="1300" b="1" i="0" baseline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в рамках программ на каждого жителя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baseline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 городского округа Сухой  Лог, рублей</a:t>
                      </a:r>
                      <a:endParaRPr kumimoji="0" lang="ru-RU" sz="13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32 294,8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1291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в разрезе программных и непрограммных расходов в 2019 году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796333111"/>
              </p:ext>
            </p:extLst>
          </p:nvPr>
        </p:nvGraphicFramePr>
        <p:xfrm>
          <a:off x="611560" y="1700808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0640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1312"/>
            <a:ext cx="8305800" cy="714380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Информация о расходах бюджета в разрезе</a:t>
            </a:r>
            <a:b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муниципальных программ                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тыс. руб.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7083132"/>
              </p:ext>
            </p:extLst>
          </p:nvPr>
        </p:nvGraphicFramePr>
        <p:xfrm>
          <a:off x="539552" y="1204746"/>
          <a:ext cx="8286810" cy="521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4854935"/>
                <a:gridCol w="1000132"/>
                <a:gridCol w="1071571"/>
                <a:gridCol w="1000132"/>
              </a:tblGrid>
              <a:tr h="424054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системы образования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900 376,4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905 123,3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940 825,6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физической культуры и спорта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86 145,0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99 178,8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98 351,5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культуры  и искусства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154 405,8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151 020,0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156 778,0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310 532,4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229 353,0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232 006,7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«Молодежь Свердловской области на территории городского округа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3 720,0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4 242,0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4 399,0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«Управление муниципальными финансами городского округа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13 058,4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13 584,2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14 105,1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субъектов малого и среднего предпринимательства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328,5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328,5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328,5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«Поддержка социально ориентированных некоммерческих организаций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990,0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990,0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990,0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округа»</a:t>
                      </a:r>
                      <a:endParaRPr lang="ru-RU" sz="12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74 603,0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80 422,1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83 532,9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95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Основные  социально – экономические показатели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городского  округа Сухой Лог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4888386"/>
              </p:ext>
            </p:extLst>
          </p:nvPr>
        </p:nvGraphicFramePr>
        <p:xfrm>
          <a:off x="1187624" y="1772816"/>
          <a:ext cx="7008440" cy="37444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96072"/>
                <a:gridCol w="1080120"/>
                <a:gridCol w="1152128"/>
                <a:gridCol w="1080120"/>
              </a:tblGrid>
              <a:tr h="560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(факт)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(оценка)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(прогноз)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91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(среднегодовая), (человек)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48 569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потребительских цен,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безработицы,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 заработная плата,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32 220,9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35 217,5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37 471,4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Прожиточный минимум,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9 532,0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9 913,3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10 309,8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Прогноз объемов жилищного строительства, (</a:t>
                      </a:r>
                      <a:r>
                        <a:rPr lang="ru-RU" sz="1400" dirty="0" err="1" smtClean="0"/>
                        <a:t>кв.м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16 763,3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0439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3422795"/>
              </p:ext>
            </p:extLst>
          </p:nvPr>
        </p:nvGraphicFramePr>
        <p:xfrm>
          <a:off x="539552" y="1196752"/>
          <a:ext cx="8352928" cy="421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41"/>
                <a:gridCol w="4694327"/>
                <a:gridCol w="1080120"/>
                <a:gridCol w="1080120"/>
                <a:gridCol w="1080120"/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«Управление и распоряжение муниципальной собственностью городского округа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3 513,0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4 537,3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4 250,8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09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«Обеспечение безопасности жизнедеятельности населения городского округа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11 371,3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12 442,9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12 756,5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996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городского округа Сухой Лог»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1 700,0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1 500,0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1 500,0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231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«Экология и природопользование на территории городского округа Сухой Лог»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1 630,0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1 630,0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1 630,0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8715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2 572,3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3 079,6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3 079,6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379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«Формирование современной городской среды в городском округе Сухой Лог до 2022 года»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1 349,4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30 000,0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30 000,0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004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ИТОГО: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1 566 295,4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1 537 431,7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1 584 534,2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7231" y="411314"/>
            <a:ext cx="8305800" cy="571500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продолжение таблицы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843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551" y="404664"/>
            <a:ext cx="741680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Муниципальные программы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352000274"/>
              </p:ext>
            </p:extLst>
          </p:nvPr>
        </p:nvGraphicFramePr>
        <p:xfrm>
          <a:off x="467544" y="1052736"/>
          <a:ext cx="8424936" cy="543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935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1340769"/>
            <a:ext cx="5976664" cy="5184575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4144" y="1734939"/>
            <a:ext cx="4148414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0639" y="2808877"/>
            <a:ext cx="4191919" cy="992002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2976" y="4149080"/>
            <a:ext cx="4207247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2811" y="5271175"/>
            <a:ext cx="4207247" cy="1008111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физической культуры и спорта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5999608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Одними из наиболее финансово ёмких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51895" y="180694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900 376,4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40027" y="2980842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310 532,4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1619" y="4221088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154 405,8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35439" y="5451194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86 145,0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372200" y="3101261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данным муниципальных программ в разрезе основных направлений на 2019 год представлена далее.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986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781898" y="64378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 в городском округе Сухой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качества и доступности образования в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городском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Сухой Лог</a:t>
            </a:r>
            <a:endParaRPr lang="ru-RU" sz="15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837" y="1606734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6633" y="1681497"/>
            <a:ext cx="62338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Администрации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80" y="2159509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19271" y="2071980"/>
            <a:ext cx="64380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«Дошкольное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образование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lvl="0"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общего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</a:p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3)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дополнительного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</a:p>
          <a:p>
            <a:pPr fontAlgn="b"/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4)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деятельности в сфере организации и обеспечения отдыха и оздоровления детей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b"/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"Обеспечение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реализации муниципальной программы "Развитие системы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367241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91780" y="3990653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956440458"/>
              </p:ext>
            </p:extLst>
          </p:nvPr>
        </p:nvGraphicFramePr>
        <p:xfrm>
          <a:off x="1362003" y="3672418"/>
          <a:ext cx="7200799" cy="285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701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3550323"/>
              </p:ext>
            </p:extLst>
          </p:nvPr>
        </p:nvGraphicFramePr>
        <p:xfrm>
          <a:off x="445450" y="1124744"/>
          <a:ext cx="8375022" cy="508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2021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бщеобразовательных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образовательного стандарта и федерального образовательного стандарта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школьного возраста с ограниченными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возможностями здоровья образовательными услугами коррекционного образования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охваченных программами доп. образования детей, в общей численности детей и молодежи в возрасте от 5-18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обучающихся, педагогических работников, получившие именные премии Главы городского округа Сухой Лог для талантливой молодежи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образовательных учреждений, реализующих инновационные программы патриотической направленности и участвующих в конкурсах на получение грантов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0187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346268" y="2348881"/>
            <a:ext cx="2464861" cy="1625639"/>
          </a:xfrm>
          <a:prstGeom prst="ellipse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977 606,2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472" y="1613148"/>
            <a:ext cx="2550765" cy="17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http://im3-tub-ru.yandex.net/i?id=389757359-0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3760" y="1592565"/>
            <a:ext cx="2548355" cy="177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3761" y="4710650"/>
            <a:ext cx="2569737" cy="183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1229" y="867594"/>
            <a:ext cx="2768603" cy="5451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ДОУ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(405 375,0 тыс. руб. – 41,5%)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5167" y="867594"/>
            <a:ext cx="2732176" cy="545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школ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(433 979,1 тыс. руб. – 44,4%)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9947" y="3513500"/>
            <a:ext cx="2552023" cy="946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 образования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(87 059,8 тыс. руб. – 8,9%)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7" y="877938"/>
            <a:ext cx="2263364" cy="8635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(27 353,8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2,8%)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25440" y="4315315"/>
            <a:ext cx="1195213" cy="288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ЦДО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86893" y="4712338"/>
            <a:ext cx="1633760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ДЮСШ «Олимпик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»;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99877" y="5622972"/>
            <a:ext cx="2320777" cy="4135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детская школа искусств №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8200" y="6165421"/>
            <a:ext cx="2328699" cy="3663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детская музыкальная школа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00703" y="5074494"/>
            <a:ext cx="1919952" cy="454040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Детско-юношеская спортивная  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школа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7303931">
            <a:off x="3103049" y="1612146"/>
            <a:ext cx="549079" cy="989353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 rot="3055908">
            <a:off x="2942062" y="3431090"/>
            <a:ext cx="438679" cy="589516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 rot="14336659">
            <a:off x="5462325" y="1577742"/>
            <a:ext cx="549225" cy="1033091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 rot="18548290">
            <a:off x="5758373" y="3448817"/>
            <a:ext cx="454921" cy="528144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529530" y="6375182"/>
            <a:ext cx="51828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549307" y="4867442"/>
            <a:ext cx="48337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536899" y="5852572"/>
            <a:ext cx="51979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529528" y="5300908"/>
            <a:ext cx="49813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558565" y="4459589"/>
            <a:ext cx="49813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81" name="Прямая соединительная линия 66580"/>
          <p:cNvCxnSpPr/>
          <p:nvPr/>
        </p:nvCxnSpPr>
        <p:spPr>
          <a:xfrm flipH="1">
            <a:off x="6047819" y="3990062"/>
            <a:ext cx="8876" cy="23851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8" name="Прямоугольник 66587"/>
          <p:cNvSpPr/>
          <p:nvPr/>
        </p:nvSpPr>
        <p:spPr>
          <a:xfrm>
            <a:off x="1051369" y="43393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9482" y="3513500"/>
            <a:ext cx="2549455" cy="953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(23 838,5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–2,4%)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83" y="4631935"/>
            <a:ext cx="2584455" cy="19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Стрелка вниз 54"/>
          <p:cNvSpPr/>
          <p:nvPr/>
        </p:nvSpPr>
        <p:spPr>
          <a:xfrm rot="10800000">
            <a:off x="4333168" y="1764973"/>
            <a:ext cx="418617" cy="509712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6577" name="Прямая соединительная линия 66576"/>
          <p:cNvCxnSpPr>
            <a:endCxn id="9" idx="1"/>
          </p:cNvCxnSpPr>
          <p:nvPr/>
        </p:nvCxnSpPr>
        <p:spPr>
          <a:xfrm flipV="1">
            <a:off x="6075167" y="3986545"/>
            <a:ext cx="214781" cy="3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10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858" y="844781"/>
            <a:ext cx="8247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 2019 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тыс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rgbClr val="003192"/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1674271"/>
              </p:ext>
            </p:extLst>
          </p:nvPr>
        </p:nvGraphicFramePr>
        <p:xfrm>
          <a:off x="689944" y="1340768"/>
          <a:ext cx="7946799" cy="4520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49"/>
                <a:gridCol w="5050107"/>
                <a:gridCol w="1321423"/>
                <a:gridCol w="1080120"/>
              </a:tblGrid>
              <a:tr h="518478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Всего расходов</a:t>
                      </a:r>
                      <a:endParaRPr lang="ru-RU" sz="18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977 606,2</a:t>
                      </a:r>
                      <a:endParaRPr lang="ru-RU" sz="18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100%</a:t>
                      </a:r>
                      <a:endParaRPr lang="ru-RU" sz="18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405 375,0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433 979,1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87 059,8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23 838,5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090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27 353,8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8729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помещений, антитеррористические мероприятия в образовательных учреждениях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24 227,0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объекта: "Строительство столовой МАОУ "Средняя общеобразовательная школа №7 по адресу: 624800, Свердловская область, г. Сухой Лог, ул.Кирова,1"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36 984,5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70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Лог, в том числе в учебное время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21 056,5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683567" y="1988840"/>
            <a:ext cx="801816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2910" y="5857892"/>
            <a:ext cx="801816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73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64378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искусства в городском округе Сухой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развитие и реализация человеческого потенциала на территории городского округа Сухой Лог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837" y="1606734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7185" y="1613435"/>
            <a:ext cx="623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80" y="2159509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8984" y="2159509"/>
            <a:ext cx="6438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развития культуры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искусства»;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дополнительного образования в сфере культуры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искусства»;</a:t>
            </a:r>
          </a:p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3)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программы "Развитие культуры и искусства на территории городского округа Сухой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19872" y="3143373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203846" y="3454170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6731818"/>
              </p:ext>
            </p:extLst>
          </p:nvPr>
        </p:nvGraphicFramePr>
        <p:xfrm>
          <a:off x="467544" y="2852936"/>
          <a:ext cx="841189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810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9082768"/>
              </p:ext>
            </p:extLst>
          </p:nvPr>
        </p:nvGraphicFramePr>
        <p:xfrm>
          <a:off x="445450" y="1124744"/>
          <a:ext cx="8375022" cy="406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2021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Посещаемость населением городского округа Сухой Лог мероприятий, проводимых культурно-досуговыми учреждениями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373,8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детей, посещающих культурно-досуговые учреждения и творческие кружки на постоянной основе, от общего числа детей в возрасте до 18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54,1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сельских населенных пунктов, охваченных культурно-досуговыми услугами, от общего числа сельских населенных пунктов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муниципальных учреждений культуры, находящихся в удовлетворительном состоянии, в общем количестве таких учреждений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выпускников детских школ искусств, поступивших на обучение в  профессиональные образовательные организации (учреждения)  в сфере культуры и искусства, от общего числа выпускников предыдущего года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детей, которые обеспечиваются мерой социальной поддержки по бесплатному получению художественного образования в муниципальных учреждениях дополнительного образования, всего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детей, получающих художественное образование в школах искусств, в общей численности детского населения городского округа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удовлетворенности населения качеством и доступностью оказываемых населению государственных услуг в сфере культуры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6028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1"/>
          <p:cNvSpPr>
            <a:spLocks noGrp="1" noChangeArrowheads="1"/>
          </p:cNvSpPr>
          <p:nvPr>
            <p:ph type="title"/>
          </p:nvPr>
        </p:nvSpPr>
        <p:spPr>
          <a:xfrm>
            <a:off x="729282" y="476672"/>
            <a:ext cx="7972452" cy="520643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Оказание услуг в сфере культуры осуществляют: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538" name="Picture 2" descr="C:\Users\Наталья Константинов\AppData\Local\Microsoft\Windows\Temporary Internet Files\Content.IE5\PYZ6SCIQ\220px-Камерный_хор_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8369">
            <a:off x="279017" y="1486594"/>
            <a:ext cx="2465776" cy="15879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8298">
            <a:off x="6160199" y="1516547"/>
            <a:ext cx="2541255" cy="1587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13762"/>
            <a:ext cx="2436192" cy="16383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4581128"/>
            <a:ext cx="2541253" cy="161534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rot="21042538">
            <a:off x="718912" y="3271566"/>
            <a:ext cx="1944216" cy="72008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Камерный хор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19872" y="3098246"/>
            <a:ext cx="2046188" cy="72008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Библиотека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587805">
            <a:off x="6203262" y="3263631"/>
            <a:ext cx="1944216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Городской музей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3888" y="4278148"/>
            <a:ext cx="4774693" cy="2232248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192"/>
                </a:solidFill>
              </a:rPr>
              <a:t> Дома </a:t>
            </a:r>
            <a:r>
              <a:rPr lang="ru-RU" b="1" dirty="0">
                <a:solidFill>
                  <a:srgbClr val="003192"/>
                </a:solidFill>
              </a:rPr>
              <a:t>культуры:</a:t>
            </a:r>
          </a:p>
          <a:p>
            <a:pPr algn="ctr"/>
            <a:endParaRPr lang="ru-RU" sz="1200" b="1" dirty="0">
              <a:solidFill>
                <a:srgbClr val="003192"/>
              </a:solidFill>
            </a:endParaRPr>
          </a:p>
          <a:p>
            <a:r>
              <a:rPr lang="ru-RU" sz="1200" dirty="0">
                <a:solidFill>
                  <a:srgbClr val="003192"/>
                </a:solidFill>
              </a:rPr>
              <a:t> </a:t>
            </a:r>
            <a:r>
              <a:rPr lang="ru-RU" sz="1200" dirty="0" smtClean="0">
                <a:solidFill>
                  <a:srgbClr val="003192"/>
                </a:solidFill>
              </a:rPr>
              <a:t>- </a:t>
            </a:r>
            <a:r>
              <a:rPr lang="ru-RU" sz="1400" dirty="0" smtClean="0">
                <a:solidFill>
                  <a:srgbClr val="003192"/>
                </a:solidFill>
              </a:rPr>
              <a:t>МАУК </a:t>
            </a:r>
            <a:r>
              <a:rPr lang="ru-RU" sz="1400" dirty="0">
                <a:solidFill>
                  <a:srgbClr val="003192"/>
                </a:solidFill>
              </a:rPr>
              <a:t>«Дворец культуры «Кристалл»;</a:t>
            </a:r>
          </a:p>
          <a:p>
            <a:r>
              <a:rPr lang="ru-RU" sz="1400" dirty="0">
                <a:solidFill>
                  <a:srgbClr val="003192"/>
                </a:solidFill>
              </a:rPr>
              <a:t> </a:t>
            </a:r>
            <a:r>
              <a:rPr lang="ru-RU" sz="1400" dirty="0" smtClean="0">
                <a:solidFill>
                  <a:srgbClr val="003192"/>
                </a:solidFill>
              </a:rPr>
              <a:t>- МБУ </a:t>
            </a:r>
            <a:r>
              <a:rPr lang="ru-RU" sz="1400" dirty="0">
                <a:solidFill>
                  <a:srgbClr val="003192"/>
                </a:solidFill>
              </a:rPr>
              <a:t>«Культурно-социальное объединение «Гармония»;</a:t>
            </a:r>
          </a:p>
          <a:p>
            <a:r>
              <a:rPr lang="ru-RU" sz="1400" dirty="0">
                <a:solidFill>
                  <a:srgbClr val="003192"/>
                </a:solidFill>
              </a:rPr>
              <a:t> </a:t>
            </a:r>
            <a:r>
              <a:rPr lang="ru-RU" sz="1400" dirty="0" smtClean="0">
                <a:solidFill>
                  <a:srgbClr val="003192"/>
                </a:solidFill>
              </a:rPr>
              <a:t>- МБУК «</a:t>
            </a:r>
            <a:r>
              <a:rPr lang="ru-RU" sz="1400" dirty="0" err="1" smtClean="0">
                <a:solidFill>
                  <a:srgbClr val="003192"/>
                </a:solidFill>
              </a:rPr>
              <a:t>Курьинский</a:t>
            </a:r>
            <a:r>
              <a:rPr lang="ru-RU" sz="1400" dirty="0" smtClean="0">
                <a:solidFill>
                  <a:srgbClr val="003192"/>
                </a:solidFill>
              </a:rPr>
              <a:t> </a:t>
            </a:r>
            <a:r>
              <a:rPr lang="ru-RU" sz="1400" dirty="0">
                <a:solidFill>
                  <a:srgbClr val="003192"/>
                </a:solidFill>
              </a:rPr>
              <a:t>центр досуга и народного </a:t>
            </a:r>
            <a:r>
              <a:rPr lang="ru-RU" sz="1400" dirty="0" smtClean="0">
                <a:solidFill>
                  <a:srgbClr val="003192"/>
                </a:solidFill>
              </a:rPr>
              <a:t>                         творчества</a:t>
            </a:r>
            <a:r>
              <a:rPr lang="ru-RU" sz="1400" dirty="0">
                <a:solidFill>
                  <a:srgbClr val="003192"/>
                </a:solidFill>
              </a:rPr>
              <a:t>»;</a:t>
            </a:r>
          </a:p>
          <a:p>
            <a:r>
              <a:rPr lang="ru-RU" sz="1400" dirty="0">
                <a:solidFill>
                  <a:srgbClr val="003192"/>
                </a:solidFill>
              </a:rPr>
              <a:t> </a:t>
            </a:r>
            <a:r>
              <a:rPr lang="ru-RU" sz="1400" dirty="0" smtClean="0">
                <a:solidFill>
                  <a:srgbClr val="003192"/>
                </a:solidFill>
              </a:rPr>
              <a:t>- МБУ </a:t>
            </a:r>
            <a:r>
              <a:rPr lang="ru-RU" sz="1400" dirty="0">
                <a:solidFill>
                  <a:srgbClr val="003192"/>
                </a:solidFill>
              </a:rPr>
              <a:t>«Культурно-досуговое объединение</a:t>
            </a:r>
            <a:r>
              <a:rPr lang="ru-RU" sz="1400" dirty="0" smtClean="0">
                <a:solidFill>
                  <a:srgbClr val="003192"/>
                </a:solidFill>
              </a:rPr>
              <a:t>» (в том числе 9 сельских клубов и домов культуры)</a:t>
            </a:r>
          </a:p>
          <a:p>
            <a:r>
              <a:rPr lang="ru-RU" sz="1400" dirty="0">
                <a:solidFill>
                  <a:srgbClr val="003192"/>
                </a:solidFill>
              </a:rPr>
              <a:t> </a:t>
            </a:r>
            <a:r>
              <a:rPr lang="ru-RU" sz="1400" dirty="0" smtClean="0">
                <a:solidFill>
                  <a:srgbClr val="003192"/>
                </a:solidFill>
              </a:rPr>
              <a:t>        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7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31645" y="541548"/>
            <a:ext cx="712879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Оборот продукции промышленных организаций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городского округа Сухой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Лог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(млн. рублей)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011177031"/>
              </p:ext>
            </p:extLst>
          </p:nvPr>
        </p:nvGraphicFramePr>
        <p:xfrm>
          <a:off x="683568" y="1556792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73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725986683"/>
              </p:ext>
            </p:extLst>
          </p:nvPr>
        </p:nvGraphicFramePr>
        <p:xfrm>
          <a:off x="876319" y="1484785"/>
          <a:ext cx="7643867" cy="4504401"/>
        </p:xfrm>
        <a:graphic>
          <a:graphicData uri="http://schemas.openxmlformats.org/drawingml/2006/table">
            <a:tbl>
              <a:tblPr/>
              <a:tblGrid>
                <a:gridCol w="5065587"/>
                <a:gridCol w="1439252"/>
                <a:gridCol w="1139028"/>
              </a:tblGrid>
              <a:tr h="249558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114 358,0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16 736,0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63 147,0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ремонт, проведение ремонтных работ в зданиях и помещениях, в которых размещаются муниципальные учреждения культуры, информатизация библиотечной системы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8 156,0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19 630,0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21988" y="836713"/>
            <a:ext cx="7674647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культуру в 2019 году, тыс. руб.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21987" y="6021288"/>
            <a:ext cx="784887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09100" y="2132856"/>
            <a:ext cx="767464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99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4996" y="427551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физической культуры и спорта, в том числе для лиц с ограниченными возможностями здоровья и инвалидов, условий для развития детско-юношеского спорта.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380" y="1791400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31107" y="1798459"/>
            <a:ext cx="623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79" y="2449510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88651" y="2387955"/>
            <a:ext cx="64380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в городском округе Сухой Лог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спортивных учреждений в городском округе Сухой Лог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fontAlgn="b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«Развитие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сфере физической культуры и спорта в городском округе Сухой Лог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47436" y="350100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078460" y="3824173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683949704"/>
              </p:ext>
            </p:extLst>
          </p:nvPr>
        </p:nvGraphicFramePr>
        <p:xfrm>
          <a:off x="2227633" y="4005065"/>
          <a:ext cx="630480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375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9303285"/>
              </p:ext>
            </p:extLst>
          </p:nvPr>
        </p:nvGraphicFramePr>
        <p:xfrm>
          <a:off x="445450" y="1124744"/>
          <a:ext cx="8375022" cy="4626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2021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жителей городского округа Сухой Лог, систематически занимающихся физической культурой и спортом, в общей численности населения городского округа Сухой Лог в возрасте 3 до 79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спортивно-массовых и физкультурно-оздоровительных мероприятий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417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квалифицированных специалистов, работающих в сфере физической культуры и спорта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 городского округа Сухой Лог, выполнившего нормативы испытаний (тестов) Всероссийского </a:t>
                      </a:r>
                      <a:r>
                        <a:rPr kumimoji="0"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спортивного комплекса «Готов к труду и обороне» (ГТО), в общей численности населения городского округа Сухой Лог, принявшего участие в выполнении нормативов  испытаний  (тестов) Всероссийского </a:t>
                      </a:r>
                      <a:r>
                        <a:rPr kumimoji="0"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спортивного комплекса «Готов к труду и обороне» (ГТО)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построенных и реконструированных в рамках муниципальной программы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спортивных объектов, введенных в эксплуатацию в рамках Государственной программы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 занимающихся в спортивных организациях, в общей численности</a:t>
                      </a:r>
                      <a:r>
                        <a:rPr kumimoji="0" lang="ru-RU" sz="95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детей и молодежи в возрасте 6-15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5824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1016433" y="614982"/>
            <a:ext cx="7344816" cy="22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     </a:t>
            </a:r>
            <a:endParaRPr lang="ru-RU" b="1" i="1" dirty="0" smtClean="0">
              <a:solidFill>
                <a:srgbClr val="6600CC"/>
              </a:solidFill>
              <a:latin typeface="Book Antiqu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На территории городского округа осуществляет свою деятельность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учреждение физической культуры и спорта – муниципальное бюджетное учреждение</a:t>
            </a: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                «Спорткомплекс «Здоровье».</a:t>
            </a:r>
            <a:br>
              <a:rPr lang="ru-RU" sz="2000" b="1" i="1" dirty="0">
                <a:solidFill>
                  <a:srgbClr val="6600CC"/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9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2360571"/>
            <a:ext cx="2376264" cy="16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https://im0-tub-ru.yandex.net/i?id=dc151886472d809ef07b7403aec1917a&amp;n=33&amp;h=190&amp;w=2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928037"/>
            <a:ext cx="2808312" cy="179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http://iprim.ru/images/company/136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6984" y="3813728"/>
            <a:ext cx="2684753" cy="16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3" y="4299053"/>
            <a:ext cx="2088232" cy="576064"/>
          </a:xfrm>
          <a:prstGeom prst="rect">
            <a:avLst/>
          </a:prstGeom>
          <a:solidFill>
            <a:srgbClr val="66CCF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2423" y="4897660"/>
            <a:ext cx="2232248" cy="624183"/>
          </a:xfrm>
          <a:prstGeom prst="rect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Плавательный бассейн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6984" y="5692491"/>
            <a:ext cx="2474081" cy="612068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Спортивные игровые площадки</a:t>
            </a:r>
          </a:p>
        </p:txBody>
      </p:sp>
    </p:spTree>
    <p:extLst>
      <p:ext uri="{BB962C8B-B14F-4D97-AF65-F5344CB8AC3E}">
        <p14:creationId xmlns:p14="http://schemas.microsoft.com/office/powerpoint/2010/main" xmlns="" val="3365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683569" y="764705"/>
            <a:ext cx="7920884" cy="928687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Направление расходов на физическую культуру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спорт в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2019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году</a:t>
            </a: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857205"/>
              </p:ext>
            </p:extLst>
          </p:nvPr>
        </p:nvGraphicFramePr>
        <p:xfrm>
          <a:off x="404921" y="1772815"/>
          <a:ext cx="8204395" cy="4284531"/>
        </p:xfrm>
        <a:graphic>
          <a:graphicData uri="http://schemas.openxmlformats.org/drawingml/2006/table">
            <a:tbl>
              <a:tblPr/>
              <a:tblGrid>
                <a:gridCol w="428628"/>
                <a:gridCol w="5399503"/>
                <a:gridCol w="1458545"/>
                <a:gridCol w="917719"/>
              </a:tblGrid>
              <a:tr h="4102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52 893,0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5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2 650,0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5,0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25 456,0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48,1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Организация предоставления услуг по спортивной подготовке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18 209,0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34,5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Текущий ремонт зданий и помещений, в которых размещаются муниципальные учреждения в сфере физической культуры и спорта, приведение в соответствие с требованиями пожарной безопасности и санитарного законодательства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6 578,0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12,4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05502" y="2195446"/>
            <a:ext cx="819894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6859" y="6053116"/>
            <a:ext cx="8296231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9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4996" y="427551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5536" y="1258548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47628" y="1352183"/>
            <a:ext cx="6336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услуг для населения в сфере ЖКХ, энергосбережения, газоснабжения и благоустройства, обеспечение доступной и безопасной транспортной инфраструктуры.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9217" y="1382961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9610" y="1983125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7628" y="2090847"/>
            <a:ext cx="6105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554" y="2506345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47628" y="2441112"/>
            <a:ext cx="6438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модернизация жилищно-коммунальной инфраструктуры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на территории городского округа Сухой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ветхого и аварийного жилищного фонда городского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дорожного хозяйства городского округа Сухой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благоустройства территории городского округа Сухой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«Осуществление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полномочий по предоставлению гражданам субсидий и компенсаций по оплате жилищно-коммунальных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52368" y="4380103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91780" y="4703268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554750037"/>
              </p:ext>
            </p:extLst>
          </p:nvPr>
        </p:nvGraphicFramePr>
        <p:xfrm>
          <a:off x="1313975" y="4703268"/>
          <a:ext cx="7415178" cy="193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557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7393646"/>
              </p:ext>
            </p:extLst>
          </p:nvPr>
        </p:nvGraphicFramePr>
        <p:xfrm>
          <a:off x="467544" y="1412776"/>
          <a:ext cx="8375022" cy="443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2021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газифицированной территории по отношению к общей площади городского округа Сухой Лог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Ввод дополнительных мощностей газопроводов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протяженности автомобильных дорог общего пользования местного значения соответствующих нормативным требованиям к транспортно-эксплуатационным показателям от общей протяженности автомобильных дорог общего пользования местного значения 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дворовых территорий городского округа Сухой Лог, уровень благоустройства которых соответствует современным требованиям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ликвидированных несанкционированных свалок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кладбищ в отношении которых выполнены работы по содержанию от общей площади имеющихся на территории городского округа Сухой Лог мест захоронения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семей, обратившихся за предоставлением субсидии на оплату жилого помещения и коммунальных услуг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получивших субсидию на оплату ЖКУ, в общей численности граждан, имеющих право на соответствующие меры социальной поддержки и обратившихся в уполномоченный орган городского округа Сухой Лог</a:t>
                      </a:r>
                    </a:p>
                    <a:p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7969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859956" y="620688"/>
            <a:ext cx="8072437" cy="857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ahoma" pitchFamily="34" charset="0"/>
              </a:rPr>
              <a:t>Направление расходов на жилищно-коммунальное хозяйство в 2019 году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865234463"/>
              </p:ext>
            </p:extLst>
          </p:nvPr>
        </p:nvGraphicFramePr>
        <p:xfrm>
          <a:off x="956135" y="1410148"/>
          <a:ext cx="7880077" cy="526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Овал 3"/>
          <p:cNvSpPr/>
          <p:nvPr/>
        </p:nvSpPr>
        <p:spPr>
          <a:xfrm>
            <a:off x="4080123" y="3369940"/>
            <a:ext cx="1872208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94 539,4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23" y="33265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Расходы на дорожное хозяйство</a:t>
            </a:r>
            <a:br>
              <a:rPr lang="ru-RU" sz="3200" b="1" dirty="0"/>
            </a:br>
            <a:r>
              <a:rPr lang="ru-RU" sz="3200" b="1" dirty="0"/>
              <a:t> (дорожный фонд), тыс.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808825"/>
            <a:ext cx="1728192" cy="20522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+mj-lt"/>
              </a:rPr>
              <a:t>Акцизы на нефтепродукты, подлежащие зачислению в бюджет, </a:t>
            </a:r>
            <a:endParaRPr lang="ru-RU" sz="17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+mj-lt"/>
              </a:rPr>
              <a:t>38 625,0</a:t>
            </a:r>
            <a:endParaRPr lang="ru-RU" sz="17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422041"/>
            <a:ext cx="1728192" cy="18167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Иные поступления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50 161,1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79913" y="2256606"/>
            <a:ext cx="1784324" cy="3786191"/>
          </a:xfrm>
          <a:prstGeom prst="righ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88 786,1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28538" y="1610794"/>
            <a:ext cx="2169748" cy="106181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Мероприятия по содержанию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 текущему ремонту автомобильных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дорог общего пользования, мостов и иных транспортных инженерных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сооружений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45634" y="2792314"/>
            <a:ext cx="2167500" cy="6366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Мероприятия по ремонту автомобильных дорог общего пользования местного значения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7778778" y="1627377"/>
            <a:ext cx="1069911" cy="836472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latin typeface="+mj-lt"/>
              </a:rPr>
              <a:t>14 186,1</a:t>
            </a:r>
            <a:endParaRPr lang="ru-RU" sz="1400" b="1" dirty="0">
              <a:latin typeface="+mj-lt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7779144" y="2666144"/>
            <a:ext cx="1069911" cy="889025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20 491,4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23528" y="2430431"/>
            <a:ext cx="1584176" cy="3438540"/>
          </a:xfrm>
          <a:prstGeom prst="righ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фонда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88 786,1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663649" y="3560266"/>
            <a:ext cx="2167500" cy="8159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Капитальный ремонт автомобильной дороги </a:t>
            </a:r>
            <a:endParaRPr lang="ru-RU" sz="11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ул. Ленина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г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Сухой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Лог, Свердловской 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63649" y="4544736"/>
            <a:ext cx="2158613" cy="10254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Капитальный ремонт путепровода над железнодорожными путями и автомобильной дорогой, расположенного  по ул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Белинского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г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Сухой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Лог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7798286" y="3621933"/>
            <a:ext cx="1069911" cy="809332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31 463,5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7798286" y="4652824"/>
            <a:ext cx="1069911" cy="809284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21 645,1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72536" y="5726102"/>
            <a:ext cx="2158613" cy="9173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Разработка  проектов и комплексных схем организации дорожного движения на территории городского округа Сухой Лог</a:t>
            </a:r>
          </a:p>
        </p:txBody>
      </p:sp>
      <p:sp>
        <p:nvSpPr>
          <p:cNvPr id="19" name="Стрелка влево 18"/>
          <p:cNvSpPr/>
          <p:nvPr/>
        </p:nvSpPr>
        <p:spPr>
          <a:xfrm>
            <a:off x="7813134" y="5780134"/>
            <a:ext cx="1069911" cy="809332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1 000,0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4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0"/>
          <p:cNvSpPr txBox="1">
            <a:spLocks/>
          </p:cNvSpPr>
          <p:nvPr/>
        </p:nvSpPr>
        <p:spPr>
          <a:xfrm>
            <a:off x="528021" y="633985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Направления расходов на социальную политику 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2019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году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7790484"/>
              </p:ext>
            </p:extLst>
          </p:nvPr>
        </p:nvGraphicFramePr>
        <p:xfrm>
          <a:off x="832900" y="1844824"/>
          <a:ext cx="7848872" cy="34563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/>
                <a:gridCol w="1008112"/>
                <a:gridCol w="792088"/>
              </a:tblGrid>
              <a:tr h="5635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  <a:cs typeface="Tahoma" pitchFamily="34" charset="0"/>
                        </a:rPr>
                        <a:t>Расходы  на  социальную  политику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142 430,1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123 621,4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86,8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2 572,3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7 724,8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Выплаты лицам, которым присвоено почетное звание «Почетный гражданин городского округа Сухой Лог»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255,0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8 256,6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7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848871" cy="667455"/>
          </a:xfrm>
          <a:noFill/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Объём производства сельскохозяйственной продукции                       </a:t>
            </a: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(в млн. руб.)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080139103"/>
              </p:ext>
            </p:extLst>
          </p:nvPr>
        </p:nvGraphicFramePr>
        <p:xfrm>
          <a:off x="755576" y="1340768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36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57" y="651951"/>
            <a:ext cx="8784976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Расходы бюджета городского округа Сухой Лог с учётом интересов целевых групп</a:t>
            </a:r>
            <a:endParaRPr lang="ru-RU" sz="19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9512" y="1052736"/>
            <a:ext cx="8763521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7269270"/>
              </p:ext>
            </p:extLst>
          </p:nvPr>
        </p:nvGraphicFramePr>
        <p:xfrm>
          <a:off x="467544" y="1340768"/>
          <a:ext cx="8234190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864096"/>
                <a:gridCol w="3456382"/>
                <a:gridCol w="792088"/>
                <a:gridCol w="792088"/>
                <a:gridCol w="745360"/>
              </a:tblGrid>
              <a:tr h="59476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целевой группы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Числен-</a:t>
                      </a:r>
                      <a:r>
                        <a:rPr lang="ru-RU" sz="1200" dirty="0" err="1" smtClean="0"/>
                        <a:t>ность</a:t>
                      </a:r>
                      <a:r>
                        <a:rPr lang="ru-RU" sz="1200" dirty="0" smtClean="0"/>
                        <a:t> целевой группы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Предлагаемые меры  государственной поддержки за счет средств бюджета городского округа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Планируемый объем расходов на поддержку целевой группы 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1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37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сфере жилищно-коммунального хозяйства: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Молодые семьи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социальных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выплат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молодым семьям, признанным в установленном порядке нуждающимися в улучшении жилищных условий, в рамках реализации на территории городского округа Сухой Лог подпрограммы «Обеспечение жильем молодых семей» федеральной целевой программы «Жилище»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размере не менее 35 % расчетной стоимости жилья)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Граждане, проживающие в сельской местности, в том числе молодые семьи и молодые специалисты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социальных выплат гражданам, проживающим в сельской местности, в том числе молодым семьям и молодым специалистам, признанным в установленном порядке нуждающимися в улучшении жилищных условий, в рамках реализации на территории городского округа Сухой Лог федеральной целевой программы «Устойчивое развитие сельских территорий на 2014-2017 годы и на период до 2020 года» (в размере не менее 70 % расчетной стоимости жилья)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54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1644226"/>
              </p:ext>
            </p:extLst>
          </p:nvPr>
        </p:nvGraphicFramePr>
        <p:xfrm>
          <a:off x="467545" y="836712"/>
          <a:ext cx="8162182" cy="5099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936103"/>
                <a:gridCol w="2448271"/>
                <a:gridCol w="792088"/>
                <a:gridCol w="792088"/>
                <a:gridCol w="745360"/>
              </a:tblGrid>
              <a:tr h="6480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целевой группы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Числен-</a:t>
                      </a:r>
                      <a:r>
                        <a:rPr lang="ru-RU" sz="1200" dirty="0" err="1" smtClean="0"/>
                        <a:t>ность</a:t>
                      </a:r>
                      <a:r>
                        <a:rPr lang="ru-RU" sz="1200" dirty="0" smtClean="0"/>
                        <a:t> целевой группы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Предлагаемые меры гос. поддержки за счет средств бюджета городского округа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Планируемый объем расходов на поддержку целевой группы 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378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0017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сфере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социальной политики: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</a:tr>
              <a:tr h="2568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Некоммерческие организации городского округа, осуществляющие на территории городского округа Сухой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Лог мероприятия по профилактике и пропаганде здорового образа жизни, социальной поддержке ветеранов, инвалидов, пенсионеров, женщин, семей с детьми и граждан, находящихся в трудной жизненной ситуации, спортивной деятельности детей и молодежи, патриотическому воспитанию детей и молодежи, профилактике межнациональных и межконфессиональных конфликтов, возрождению традиционной народной культуры городского округа Сухой 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Предоставление субсидий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    финансовую поддержку социально-ориентированных некоммерческих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712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сфере образования: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9717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Обучающиеся начальных классов (1-4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.),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 так же с 5-11 </a:t>
                      </a:r>
                      <a:r>
                        <a:rPr kumimoji="0" lang="ru-RU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1100" kern="1200" baseline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среди которых есть 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опекаемые, инвалиды, многодетные, малообеспеченные, дети с ограниченными возможностями здоровья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Льготное п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итание обучающихся в   муниципальных общеобразовательных учреждениях</a:t>
                      </a:r>
                    </a:p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3629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6768752" cy="100024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Объем расходов бюджета 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городского округа Сухой Лог 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в расчете на одного жителя в 2019 г.</a:t>
            </a: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7313380"/>
              </p:ext>
            </p:extLst>
          </p:nvPr>
        </p:nvGraphicFramePr>
        <p:xfrm>
          <a:off x="1516047" y="2204864"/>
          <a:ext cx="7128792" cy="4238393"/>
        </p:xfrm>
        <a:graphic>
          <a:graphicData uri="http://schemas.openxmlformats.org/drawingml/2006/table">
            <a:tbl>
              <a:tblPr/>
              <a:tblGrid>
                <a:gridCol w="540841"/>
                <a:gridCol w="5219799"/>
                <a:gridCol w="1368152"/>
              </a:tblGrid>
              <a:tr h="3489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1 912,9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3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1 918,3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1 949,3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1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20 156,8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2 357,9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2 936,7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1 090,6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10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32 667,0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92280" y="1892235"/>
            <a:ext cx="129614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dirty="0" smtClean="0">
                <a:solidFill>
                  <a:srgbClr val="002060"/>
                </a:solidFill>
              </a:rPr>
              <a:t>Рублей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2651" y="788537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126" y="1028192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211" y="788537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86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699179690"/>
              </p:ext>
            </p:extLst>
          </p:nvPr>
        </p:nvGraphicFramePr>
        <p:xfrm>
          <a:off x="323528" y="764704"/>
          <a:ext cx="849694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08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62244" y="551932"/>
            <a:ext cx="7786741" cy="7143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  <a:cs typeface="Tahoma" pitchFamily="34" charset="0"/>
              </a:rPr>
              <a:t>     Муниципальный долг</a:t>
            </a:r>
            <a:endParaRPr lang="ru-RU" sz="3200" b="1" dirty="0">
              <a:solidFill>
                <a:srgbClr val="7030A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816" y="1124745"/>
            <a:ext cx="8286751" cy="64632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Сухой Лог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обязательствами округа – кредитами, привлеченными в бюджет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542098853"/>
              </p:ext>
            </p:extLst>
          </p:nvPr>
        </p:nvGraphicFramePr>
        <p:xfrm>
          <a:off x="934914" y="1124745"/>
          <a:ext cx="7776863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1198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1400" y="789641"/>
            <a:ext cx="5257800" cy="923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3419972"/>
              </p:ext>
            </p:extLst>
          </p:nvPr>
        </p:nvGraphicFramePr>
        <p:xfrm>
          <a:off x="395536" y="2204693"/>
          <a:ext cx="6019800" cy="408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3857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3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167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3776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6226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Fu_slog@mail.ru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15435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16-12,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26651" name="Рисунок 6" descr="http://im5-tub-ru.yandex.net/i?id=125116538-4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7"/>
            <a:ext cx="19050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8" descr="http://im5-tub-ru.yandex.net/i?id=699077360-2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6" y="304802"/>
            <a:ext cx="21050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7006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763716" y="2636845"/>
            <a:ext cx="590708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600" dirty="0"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043609" y="404814"/>
            <a:ext cx="712879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Естественное движение населения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(человек)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8452162"/>
              </p:ext>
            </p:extLst>
          </p:nvPr>
        </p:nvGraphicFramePr>
        <p:xfrm>
          <a:off x="522414" y="1124744"/>
          <a:ext cx="8179320" cy="541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7916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22" y="115888"/>
            <a:ext cx="8715436" cy="1143000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Нормативно правовая база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формирования бюджета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2424113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58220" y="28572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7920880" cy="5235674"/>
          </a:xfrm>
          <a:solidFill>
            <a:schemeClr val="bg1">
              <a:lumMod val="85000"/>
            </a:schemeClr>
          </a:solidFill>
        </p:spPr>
        <p:txBody>
          <a:bodyPr rtlCol="0">
            <a:normAutofit fontScale="25000" lnSpcReduction="20000"/>
          </a:bodyPr>
          <a:lstStyle/>
          <a:p>
            <a:pPr algn="just">
              <a:buFont typeface="Arial" charset="0"/>
              <a:buNone/>
              <a:defRPr/>
            </a:pPr>
            <a:r>
              <a:rPr lang="ru-RU" dirty="0" smtClean="0"/>
              <a:t>		</a:t>
            </a:r>
            <a:endParaRPr lang="ru-RU" sz="5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None/>
              <a:defRPr/>
            </a:pPr>
            <a:r>
              <a:rPr lang="ru-RU" sz="5200" dirty="0" smtClean="0"/>
              <a:t>		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ОСНОВНАЯ ЗАДАЧА БЮДЖЕТНОЙ ПОЛИТИКИ – это укрепление доходной части бюджета,  повышение эффективности бюджетных расходов.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Основными задачами ближайших лет по повышению эффективности бюджетных расходов являются: 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- повышение эффективности и результативности имеющихся инструментов программно-целевого управления и </a:t>
            </a:r>
            <a:r>
              <a:rPr lang="ru-RU" sz="5600" dirty="0" err="1" smtClean="0">
                <a:solidFill>
                  <a:schemeClr val="accent1">
                    <a:lumMod val="75000"/>
                  </a:schemeClr>
                </a:solidFill>
              </a:rPr>
              <a:t>бюджетирования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- создание условий для повышения качества предоставления муниципальных услуг;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- повышение эффективности процедур проведения муниципальных закупок;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- совершенствование процедур предварительного и последующего контроля;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- 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/>
              <a:t>		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целей, должны остаться муниципальные программы.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/>
              <a:t>		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Важное место в повышении эффективности расходов бюджета занимает обеспечение высокого качества финансового менеджмента главных распорядителей бюджетных средств.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/>
              <a:t>		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Будет продолжено развитие внутреннего муниципального финансового контроля. При реализации результатов проверок также необходимо максимально обеспечить принцип неотвратимости наказания за допущенные нарушения.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/>
              <a:t>		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Кроме того, в целях обеспечения прозрачности и открытости муниципальных финансов, повышения доступности и понятности информации о бюджете будет продолжено регулярное размещение «Бюджета для граждан» на сайте Администрации городского округа Сухой Лог.</a:t>
            </a:r>
            <a:endParaRPr lang="ru-RU" sz="5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55576" y="762000"/>
            <a:ext cx="7920880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Основные задачи и приоритетные направления бюджетной  политики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городского округа Сухой лог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197174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21211</TotalTime>
  <Words>5790</Words>
  <Application>Microsoft Office PowerPoint</Application>
  <PresentationFormat>Экран (4:3)</PresentationFormat>
  <Paragraphs>1394</Paragraphs>
  <Slides>66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8" baseType="lpstr">
      <vt:lpstr>Поток</vt:lpstr>
      <vt:lpstr>Лист</vt:lpstr>
      <vt:lpstr>К решению Думы городского округа  Сухой Лог «Об утверждении бюджета городского округа Сухой Лог на 2019 год  и плановый период 2020-2021 годов»</vt:lpstr>
      <vt:lpstr>Слайд 2</vt:lpstr>
      <vt:lpstr>Слайд 3</vt:lpstr>
      <vt:lpstr>Основные  социально – экономические показатели  городского  округа Сухой Лог</vt:lpstr>
      <vt:lpstr>Слайд 5</vt:lpstr>
      <vt:lpstr>Объём производства сельскохозяйственной продукции                       (в млн. руб.)</vt:lpstr>
      <vt:lpstr>Слайд 7</vt:lpstr>
      <vt:lpstr>Нормативно правовая база  формирования бюджета</vt:lpstr>
      <vt:lpstr>Слайд 9</vt:lpstr>
      <vt:lpstr>Слайд 10</vt:lpstr>
      <vt:lpstr>Слайд 11</vt:lpstr>
      <vt:lpstr>Слайд 12</vt:lpstr>
      <vt:lpstr>Слайд 13</vt:lpstr>
      <vt:lpstr>     Бюджетный процесс </vt:lpstr>
      <vt:lpstr>ГРАЖДАНИН, его участие в бюджетном процессе</vt:lpstr>
      <vt:lpstr>Слайд 16</vt:lpstr>
      <vt:lpstr>Слайд 17</vt:lpstr>
      <vt:lpstr>Доходы бюджета</vt:lpstr>
      <vt:lpstr>Безвозмездные поступления Межбюджетные  трансферты - средства, предоставляемые одним бюджетом бюджетной системы Российской Федерации другому бюджету бюджетной системы Российской Федерации </vt:lpstr>
      <vt:lpstr>Доля доходов в бюджете на 2019 год </vt:lpstr>
      <vt:lpstr>Структура и доля налоговых доходов бюджета на 2019 год</vt:lpstr>
      <vt:lpstr>Структура и доля неналоговых  доходов бюджета на 2019 год</vt:lpstr>
      <vt:lpstr>Структура и доля безвозмездных поступлений  на 2019 год</vt:lpstr>
      <vt:lpstr>Доходы бюджета</vt:lpstr>
      <vt:lpstr>Слайд 25</vt:lpstr>
      <vt:lpstr>Налог на имущество физических лиц </vt:lpstr>
      <vt:lpstr>Земельный налог </vt:lpstr>
      <vt:lpstr>Динамика поступления доходов   </vt:lpstr>
      <vt:lpstr>Структура поступлений доходов</vt:lpstr>
      <vt:lpstr>Изменение норматива отчислений в бюджет городского округа по налогу на доходы физических лиц</vt:lpstr>
      <vt:lpstr>5 предприятий, формирующих треть налоговых доходов бюджета городского округа Сухой Лог </vt:lpstr>
      <vt:lpstr>Слайд 32</vt:lpstr>
      <vt:lpstr>Слайд 33</vt:lpstr>
      <vt:lpstr>Слайд 34</vt:lpstr>
      <vt:lpstr>Слайд 35</vt:lpstr>
      <vt:lpstr>Слайд 36</vt:lpstr>
      <vt:lpstr>Слайд 37</vt:lpstr>
      <vt:lpstr>Структура расходов в разрезе программных и непрограммных расходов в 2019 году </vt:lpstr>
      <vt:lpstr>Информация о расходах бюджета в разрезе                             муниципальных программ                  тыс. руб. </vt:lpstr>
      <vt:lpstr>продолжение таблицы</vt:lpstr>
      <vt:lpstr>Слайд 41</vt:lpstr>
      <vt:lpstr>       Одними из наиболее финансово ёмких         муниципальных программ являются следующие:</vt:lpstr>
      <vt:lpstr>Слайд 43</vt:lpstr>
      <vt:lpstr>Целевые показатели муниципальной программы</vt:lpstr>
      <vt:lpstr>Слайд 45</vt:lpstr>
      <vt:lpstr>Слайд 46</vt:lpstr>
      <vt:lpstr>Слайд 47</vt:lpstr>
      <vt:lpstr>Целевые показатели муниципальной программы</vt:lpstr>
      <vt:lpstr>Оказание услуг в сфере культуры осуществляют:</vt:lpstr>
      <vt:lpstr>Слайд 50</vt:lpstr>
      <vt:lpstr>Слайд 51</vt:lpstr>
      <vt:lpstr>Целевые показатели муниципальной программы</vt:lpstr>
      <vt:lpstr>Слайд 53</vt:lpstr>
      <vt:lpstr>Направление расходов на физическую культуру  и спорт в 2019 году</vt:lpstr>
      <vt:lpstr>Слайд 55</vt:lpstr>
      <vt:lpstr>Целевые показатели муниципальной программы</vt:lpstr>
      <vt:lpstr>Слайд 57</vt:lpstr>
      <vt:lpstr>Расходы на дорожное хозяйство  (дорожный фонд), тыс. руб.</vt:lpstr>
      <vt:lpstr>Слайд 59</vt:lpstr>
      <vt:lpstr> Расходы бюджета городского округа Сухой Лог с учётом интересов целевых групп</vt:lpstr>
      <vt:lpstr>Слайд 61</vt:lpstr>
      <vt:lpstr>Объем расходов бюджета  городского округа Сухой Лог  в расчете на одного жителя в 2019 г.</vt:lpstr>
      <vt:lpstr>Слайд 63</vt:lpstr>
      <vt:lpstr>Слайд 64</vt:lpstr>
      <vt:lpstr>Слайд 65</vt:lpstr>
      <vt:lpstr>Слайд 66</vt:lpstr>
    </vt:vector>
  </TitlesOfParts>
  <Company>Финансовое 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administr</cp:lastModifiedBy>
  <cp:revision>1705</cp:revision>
  <cp:lastPrinted>2018-11-29T04:44:55Z</cp:lastPrinted>
  <dcterms:created xsi:type="dcterms:W3CDTF">2014-02-20T03:04:54Z</dcterms:created>
  <dcterms:modified xsi:type="dcterms:W3CDTF">2018-12-11T06:01:24Z</dcterms:modified>
</cp:coreProperties>
</file>